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4" r:id="rId2"/>
    <p:sldId id="259" r:id="rId3"/>
    <p:sldId id="262" r:id="rId4"/>
    <p:sldId id="267" r:id="rId5"/>
    <p:sldId id="265" r:id="rId6"/>
    <p:sldId id="266" r:id="rId7"/>
    <p:sldId id="260" r:id="rId8"/>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8001"/>
    <a:srgbClr val="3A92B2"/>
    <a:srgbClr val="7B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86176" autoAdjust="0"/>
  </p:normalViewPr>
  <p:slideViewPr>
    <p:cSldViewPr snapToGrid="0">
      <p:cViewPr varScale="1">
        <p:scale>
          <a:sx n="96" d="100"/>
          <a:sy n="96" d="100"/>
        </p:scale>
        <p:origin x="438" y="7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77AC1E-1DF3-4F30-B2C0-80CF66A22077}" type="datetimeFigureOut">
              <a:rPr lang="cs-CZ" smtClean="0"/>
              <a:t>14.04.2016</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73F00-4332-4B3D-AF1F-ADCDEDFD8660}" type="slidenum">
              <a:rPr lang="cs-CZ" smtClean="0"/>
              <a:t>‹#›</a:t>
            </a:fld>
            <a:endParaRPr lang="cs-CZ"/>
          </a:p>
        </p:txBody>
      </p:sp>
    </p:spTree>
    <p:extLst>
      <p:ext uri="{BB962C8B-B14F-4D97-AF65-F5344CB8AC3E}">
        <p14:creationId xmlns:p14="http://schemas.microsoft.com/office/powerpoint/2010/main" val="13488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Dobrý den,</a:t>
            </a:r>
            <a:r>
              <a:rPr lang="cs-CZ" baseline="0" dirty="0" smtClean="0"/>
              <a:t> jmenuji se Tomáš Moravec a rád bych vám představil svou bakalářskou práci, zabývající se zabezpečením vozidla proti krádeži.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r>
              <a:rPr lang="cs-CZ" baseline="0" dirty="0" smtClean="0"/>
              <a:t>Cílem této práce není, jak zloději zabránit v krádeži, ale včasné varování majitele, při probíhajícím odcizování vozidla, včetně vysledování pachatele i s kradeným automobilem</a:t>
            </a:r>
            <a:r>
              <a:rPr lang="cs-CZ" baseline="0" dirty="0" smtClean="0"/>
              <a:t>.</a:t>
            </a:r>
          </a:p>
          <a:p>
            <a:endParaRPr lang="cs-CZ" dirty="0" smtClean="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1</a:t>
            </a:fld>
            <a:endParaRPr lang="cs-CZ"/>
          </a:p>
        </p:txBody>
      </p:sp>
    </p:spTree>
    <p:extLst>
      <p:ext uri="{BB962C8B-B14F-4D97-AF65-F5344CB8AC3E}">
        <p14:creationId xmlns:p14="http://schemas.microsoft.com/office/powerpoint/2010/main" val="2210099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Nyní</a:t>
            </a:r>
            <a:r>
              <a:rPr lang="cs-CZ" baseline="0" dirty="0" smtClean="0"/>
              <a:t> vám ukáži, jak vypadá komunikace se sledovacím zařízením. Pro ukázku jsem vybral situaci, kdy uživatel žádá o zaslání polohy zařízení.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p>
          <a:p>
            <a:r>
              <a:rPr lang="cs-CZ" baseline="0" dirty="0" smtClean="0"/>
              <a:t>Nejdříve uživatel zašle SMS v základním nebo </a:t>
            </a:r>
            <a:r>
              <a:rPr lang="cs-CZ" baseline="0" dirty="0" smtClean="0"/>
              <a:t>uživatelem </a:t>
            </a:r>
            <a:r>
              <a:rPr lang="cs-CZ" baseline="0" dirty="0" smtClean="0"/>
              <a:t>upraveném tvaru, kterým podává žádost o zaslání polohy.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r>
              <a:rPr lang="cs-CZ" baseline="0" dirty="0" smtClean="0"/>
              <a:t>Komunikační modul žádost obdrží a přepošle všechna data do mnou naprogramované řídící jednotky. Ten data zpracuje zjistí, jaký je požadavek klienta a zašle do komunikačního modulu žádost o odeslání informační SMS.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r>
              <a:rPr lang="cs-CZ" baseline="0" dirty="0" smtClean="0"/>
              <a:t>Klient obdrží informaci o tom, že se požadavek zpracovává. Nyní musí řídící jednotka přepnout komunikační modul do režimu GPS, kdy je nutné se připojit k dostatečnému množství satelitů, vyčítat data a zaznamenat validní souřadnice, provést jejich přepočty na zeměpisnou délku a šířku, následně přepnout komunikační modul zpět do režimu GSM a odeslat buď informaci, že polohu nebylo možné získat, nebo v našem případě, odkaz s polohou do Google </a:t>
            </a:r>
            <a:r>
              <a:rPr lang="cs-CZ" baseline="0" dirty="0" err="1" smtClean="0"/>
              <a:t>maps</a:t>
            </a:r>
            <a:r>
              <a:rPr lang="cs-CZ" baseline="0" dirty="0" smtClean="0"/>
              <a:t>.</a:t>
            </a:r>
            <a:endParaRPr lang="cs-CZ" dirty="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2</a:t>
            </a:fld>
            <a:endParaRPr lang="cs-CZ"/>
          </a:p>
        </p:txBody>
      </p:sp>
    </p:spTree>
    <p:extLst>
      <p:ext uri="{BB962C8B-B14F-4D97-AF65-F5344CB8AC3E}">
        <p14:creationId xmlns:p14="http://schemas.microsoft.com/office/powerpoint/2010/main" val="261559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Základem všeho</a:t>
            </a:r>
            <a:r>
              <a:rPr lang="cs-CZ" baseline="0" dirty="0" smtClean="0"/>
              <a:t> je řídící jednotka, kterou programuji a která, jak vyplívá z názvu, řídí chod celého zařízení. </a:t>
            </a:r>
          </a:p>
          <a:p>
            <a:r>
              <a:rPr lang="en-US" baseline="0" dirty="0" smtClean="0"/>
              <a:t>[ANIMACE]</a:t>
            </a:r>
            <a:endParaRPr lang="cs-CZ" baseline="0" dirty="0" smtClean="0"/>
          </a:p>
          <a:p>
            <a:r>
              <a:rPr lang="cs-CZ" baseline="0" dirty="0" smtClean="0"/>
              <a:t>Řídící jednotka má na sebe napojeno komunikační rozhraní, které poskytuje přístup do sítí GPS, GSM a komunikaci přes protokol GPRS, která je součástí GSM.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r>
              <a:rPr lang="cs-CZ" baseline="0" dirty="0" smtClean="0"/>
              <a:t>Napájení je zajištěno autobaterií, popřípadě záložním napájením, které je v případě vývoje poskytováno přímo ze sítě. Před poškozením chrání řídící jednotku vratná pojistka, která nemusí být měněna při přepětí nebo jiných nečekaných událostech.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cs-CZ" baseline="0" dirty="0" smtClean="0"/>
              <a:t>Vzhledem k tomu, že připojení do sítě GPS spotřebovává enormní množství energie, mohlo by se stát že při delší nečinnosti vozidla bude autobaterie vyčerpána. Tomu je zabráněno senzorem pohybu, který probudí řídící jednotku vždy, když je zaznamenán pohyb.</a:t>
            </a:r>
          </a:p>
          <a:p>
            <a:endParaRPr lang="cs-CZ" baseline="0" dirty="0" smtClean="0"/>
          </a:p>
          <a:p>
            <a:endParaRPr lang="cs-CZ" dirty="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3</a:t>
            </a:fld>
            <a:endParaRPr lang="cs-CZ"/>
          </a:p>
        </p:txBody>
      </p:sp>
    </p:spTree>
    <p:extLst>
      <p:ext uri="{BB962C8B-B14F-4D97-AF65-F5344CB8AC3E}">
        <p14:creationId xmlns:p14="http://schemas.microsoft.com/office/powerpoint/2010/main" val="1292734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Software pro řídící</a:t>
            </a:r>
            <a:r>
              <a:rPr lang="cs-CZ" baseline="0" dirty="0" smtClean="0"/>
              <a:t> jednotku programuji v jazyce </a:t>
            </a:r>
            <a:r>
              <a:rPr lang="cs-CZ" baseline="0" dirty="0" err="1" smtClean="0"/>
              <a:t>Wiring</a:t>
            </a:r>
            <a:r>
              <a:rPr lang="cs-CZ" baseline="0" dirty="0" smtClean="0"/>
              <a:t>, což je nástavba klasického jazyka C pro mikropočítače. Rozšíření je primárně o příkazy, které umožňují pracovat přímo s hardwarovými komponenty, vyčítání hodnot a další.</a:t>
            </a:r>
            <a:endParaRPr lang="cs-CZ" dirty="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4</a:t>
            </a:fld>
            <a:endParaRPr lang="cs-CZ"/>
          </a:p>
        </p:txBody>
      </p:sp>
    </p:spTree>
    <p:extLst>
      <p:ext uri="{BB962C8B-B14F-4D97-AF65-F5344CB8AC3E}">
        <p14:creationId xmlns:p14="http://schemas.microsoft.com/office/powerpoint/2010/main" val="3892025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5</a:t>
            </a:fld>
            <a:endParaRPr lang="cs-CZ"/>
          </a:p>
        </p:txBody>
      </p:sp>
    </p:spTree>
    <p:extLst>
      <p:ext uri="{BB962C8B-B14F-4D97-AF65-F5344CB8AC3E}">
        <p14:creationId xmlns:p14="http://schemas.microsoft.com/office/powerpoint/2010/main" val="392869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dirty="0" smtClean="0"/>
              <a:t>Nyní mám pro vás připraveny ukázky vývojových verzí, každá z nich vždy</a:t>
            </a:r>
            <a:r>
              <a:rPr lang="cs-CZ" baseline="0" dirty="0" smtClean="0"/>
              <a:t> znamenala řešení určitého zásadního problému, který mi komplikoval vývoj.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cs-CZ" dirty="0" smtClean="0"/>
              <a:t>Ze</a:t>
            </a:r>
            <a:r>
              <a:rPr lang="cs-CZ" baseline="0" dirty="0" smtClean="0"/>
              <a:t> začátku jsem narazil problém toho, že řídící čip má pouze jednu komunikační linku, takže bylo možné buď napřímo řídit komunikační modul a z konzole mu zadávat příkazy a sledovat jeho odpovědi, nebo naprogramovat řídící </a:t>
            </a:r>
            <a:r>
              <a:rPr lang="cs-CZ" baseline="0" dirty="0" err="1" smtClean="0"/>
              <a:t>číp</a:t>
            </a:r>
            <a:r>
              <a:rPr lang="cs-CZ" baseline="0" dirty="0" smtClean="0"/>
              <a:t>, který bude číst a posílat příkazy za mě, pak je možné zpracování dat, ale nebyl jsem schopný vidět co se děje uvnitř… Prvním řešením bylo připojení displeje, kterým jsem sledoval vnitřní dění. To se ale ukázalo jako velice neefektivní, z důvodu velkého množství hodnot které bylo nutné zobrazit.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cs-CZ" baseline="0" dirty="0" smtClean="0"/>
              <a:t>Později se mi podařilo softwarově přesvědčit komunikační modul, že sídlí na </a:t>
            </a:r>
            <a:r>
              <a:rPr lang="cs-CZ" baseline="0" dirty="0" err="1" smtClean="0"/>
              <a:t>seriové</a:t>
            </a:r>
            <a:r>
              <a:rPr lang="cs-CZ" baseline="0" dirty="0" smtClean="0"/>
              <a:t> lince, přitom byl na vedlejších pinech a já pouze linku pro něj simuloval. To se ukázalo jako velice silná zbraň, kterou jsem používal až do konce vývoje.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cs-CZ" dirty="0" smtClean="0"/>
              <a:t>Po jisté době jsem odhalil problém, který byl následkem simulace</a:t>
            </a:r>
            <a:r>
              <a:rPr lang="cs-CZ" baseline="0" dirty="0" smtClean="0"/>
              <a:t> komunikace pro komunikační modul, jednalo se o to, že příchozí data z obou komunikačních linek se hromadily pouze v jednom </a:t>
            </a:r>
            <a:r>
              <a:rPr lang="cs-CZ" baseline="0" dirty="0" err="1" smtClean="0"/>
              <a:t>bufferu</a:t>
            </a:r>
            <a:r>
              <a:rPr lang="cs-CZ" baseline="0" dirty="0" smtClean="0"/>
              <a:t> pro příchozí data, ten se přehlcoval a </a:t>
            </a:r>
            <a:r>
              <a:rPr lang="cs-CZ" baseline="0" dirty="0" err="1" smtClean="0"/>
              <a:t>mikrokontroler</a:t>
            </a:r>
            <a:r>
              <a:rPr lang="cs-CZ" baseline="0" dirty="0" smtClean="0"/>
              <a:t> se pak zasekl. To jsem vyřešil pomocí desky, která má na sobě více čipů pro komunikaci. Tento problém se podařilo úplně odstranit po tom, co jsem se </a:t>
            </a:r>
            <a:r>
              <a:rPr lang="cs-CZ" baseline="0" dirty="0" err="1" smtClean="0"/>
              <a:t>naučiil</a:t>
            </a:r>
            <a:r>
              <a:rPr lang="cs-CZ" baseline="0" dirty="0" smtClean="0"/>
              <a:t> zpracovávat data a byl jsem schopný je vyčítat pomocí přerušení.</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cs-CZ" dirty="0" smtClean="0"/>
              <a:t>Zde</a:t>
            </a:r>
            <a:r>
              <a:rPr lang="cs-CZ" baseline="0" dirty="0" smtClean="0"/>
              <a:t> je pouze ukázka z testování a seznamování se s akcelerometrem, který slouží k detekci pohybu.</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cs-CZ" dirty="0" smtClean="0"/>
              <a:t>Takto vypadá finální</a:t>
            </a:r>
            <a:r>
              <a:rPr lang="cs-CZ" baseline="0" dirty="0" smtClean="0"/>
              <a:t> podoba…. A další věci…</a:t>
            </a:r>
            <a:endParaRPr lang="cs-CZ" dirty="0" smtClean="0"/>
          </a:p>
          <a:p>
            <a:endParaRPr lang="cs-CZ" dirty="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6</a:t>
            </a:fld>
            <a:endParaRPr lang="cs-CZ"/>
          </a:p>
        </p:txBody>
      </p:sp>
    </p:spTree>
    <p:extLst>
      <p:ext uri="{BB962C8B-B14F-4D97-AF65-F5344CB8AC3E}">
        <p14:creationId xmlns:p14="http://schemas.microsoft.com/office/powerpoint/2010/main" val="2991877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7</a:t>
            </a:fld>
            <a:endParaRPr lang="cs-CZ"/>
          </a:p>
        </p:txBody>
      </p:sp>
    </p:spTree>
    <p:extLst>
      <p:ext uri="{BB962C8B-B14F-4D97-AF65-F5344CB8AC3E}">
        <p14:creationId xmlns:p14="http://schemas.microsoft.com/office/powerpoint/2010/main" val="3266968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1524000" y="1122363"/>
            <a:ext cx="9144000" cy="2387600"/>
          </a:xfrm>
        </p:spPr>
        <p:txBody>
          <a:bodyPr anchor="b"/>
          <a:lstStyle>
            <a:lvl1pPr algn="ctr">
              <a:defRPr sz="6000"/>
            </a:lvl1pPr>
          </a:lstStyle>
          <a:p>
            <a:r>
              <a:rPr lang="cs-CZ" smtClean="0"/>
              <a:t>Kliknutím lze upravit styl.</a:t>
            </a:r>
            <a:endParaRPr lang="cs-CZ"/>
          </a:p>
        </p:txBody>
      </p:sp>
      <p:sp>
        <p:nvSpPr>
          <p:cNvPr id="3" name="Podnadpis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smtClean="0"/>
              <a:t>Kliknutím můžete upravit styl předlohy.</a:t>
            </a:r>
            <a:endParaRPr lang="cs-CZ"/>
          </a:p>
        </p:txBody>
      </p:sp>
      <p:sp>
        <p:nvSpPr>
          <p:cNvPr id="4" name="Zástupný symbol pro datum 3"/>
          <p:cNvSpPr>
            <a:spLocks noGrp="1"/>
          </p:cNvSpPr>
          <p:nvPr>
            <p:ph type="dt" sz="half" idx="10"/>
          </p:nvPr>
        </p:nvSpPr>
        <p:spPr/>
        <p:txBody>
          <a:body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21822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svislý text 2"/>
          <p:cNvSpPr>
            <a:spLocks noGrp="1"/>
          </p:cNvSpPr>
          <p:nvPr>
            <p:ph type="body" orient="vert" idx="1"/>
          </p:nvPr>
        </p:nvSpPr>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490466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8724900" y="365125"/>
            <a:ext cx="2628900" cy="5811838"/>
          </a:xfrm>
        </p:spPr>
        <p:txBody>
          <a:bodyPr vert="eaVert"/>
          <a:lstStyle/>
          <a:p>
            <a:r>
              <a:rPr lang="cs-CZ" smtClean="0"/>
              <a:t>Kliknutím lze upravit styl.</a:t>
            </a:r>
            <a:endParaRPr lang="cs-CZ"/>
          </a:p>
        </p:txBody>
      </p:sp>
      <p:sp>
        <p:nvSpPr>
          <p:cNvPr id="3" name="Zástupný symbol pro svislý text 2"/>
          <p:cNvSpPr>
            <a:spLocks noGrp="1"/>
          </p:cNvSpPr>
          <p:nvPr>
            <p:ph type="body" orient="vert" idx="1"/>
          </p:nvPr>
        </p:nvSpPr>
        <p:spPr>
          <a:xfrm>
            <a:off x="838200" y="365125"/>
            <a:ext cx="7734300" cy="5811838"/>
          </a:xfrm>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4128766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idx="1"/>
          </p:nvPr>
        </p:nvSpPr>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27389545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831850" y="1709738"/>
            <a:ext cx="10515600" cy="2852737"/>
          </a:xfrm>
        </p:spPr>
        <p:txBody>
          <a:bodyPr anchor="b"/>
          <a:lstStyle>
            <a:lvl1pPr>
              <a:defRPr sz="6000"/>
            </a:lvl1pPr>
          </a:lstStyle>
          <a:p>
            <a:r>
              <a:rPr lang="cs-CZ" smtClean="0"/>
              <a:t>Kliknutím lze upravit styl.</a:t>
            </a:r>
            <a:endParaRPr lang="cs-CZ"/>
          </a:p>
        </p:txBody>
      </p:sp>
      <p:sp>
        <p:nvSpPr>
          <p:cNvPr id="3" name="Zástupný symbol pro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smtClean="0"/>
              <a:t>Upravte styly předlohy textu.</a:t>
            </a:r>
          </a:p>
        </p:txBody>
      </p:sp>
      <p:sp>
        <p:nvSpPr>
          <p:cNvPr id="4" name="Zástupný symbol pro datum 3"/>
          <p:cNvSpPr>
            <a:spLocks noGrp="1"/>
          </p:cNvSpPr>
          <p:nvPr>
            <p:ph type="dt" sz="half" idx="10"/>
          </p:nvPr>
        </p:nvSpPr>
        <p:spPr/>
        <p:txBody>
          <a:body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3573288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sz="half" idx="1"/>
          </p:nvPr>
        </p:nvSpPr>
        <p:spPr>
          <a:xfrm>
            <a:off x="838200" y="1825625"/>
            <a:ext cx="51816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obsah 3"/>
          <p:cNvSpPr>
            <a:spLocks noGrp="1"/>
          </p:cNvSpPr>
          <p:nvPr>
            <p:ph sz="half" idx="2"/>
          </p:nvPr>
        </p:nvSpPr>
        <p:spPr>
          <a:xfrm>
            <a:off x="6172200" y="1825625"/>
            <a:ext cx="51816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datum 4"/>
          <p:cNvSpPr>
            <a:spLocks noGrp="1"/>
          </p:cNvSpPr>
          <p:nvPr>
            <p:ph type="dt" sz="half" idx="10"/>
          </p:nvPr>
        </p:nvSpPr>
        <p:spPr/>
        <p:txBody>
          <a:bodyPr/>
          <a:lstStyle/>
          <a:p>
            <a:fld id="{E330E18F-AC11-4C68-8751-A9DA2175EF84}" type="datetimeFigureOut">
              <a:rPr lang="cs-CZ" smtClean="0"/>
              <a:t>14.04.2016</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252540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839788" y="365125"/>
            <a:ext cx="10515600" cy="1325563"/>
          </a:xfrm>
        </p:spPr>
        <p:txBody>
          <a:bodyPr/>
          <a:lstStyle/>
          <a:p>
            <a:r>
              <a:rPr lang="cs-CZ" smtClean="0"/>
              <a:t>Kliknutím lze upravit styl.</a:t>
            </a:r>
            <a:endParaRPr lang="cs-CZ"/>
          </a:p>
        </p:txBody>
      </p:sp>
      <p:sp>
        <p:nvSpPr>
          <p:cNvPr id="3" name="Zástupný symbol pro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4" name="Zástupný symbol pro obsah 3"/>
          <p:cNvSpPr>
            <a:spLocks noGrp="1"/>
          </p:cNvSpPr>
          <p:nvPr>
            <p:ph sz="half" idx="2"/>
          </p:nvPr>
        </p:nvSpPr>
        <p:spPr>
          <a:xfrm>
            <a:off x="839788" y="2505075"/>
            <a:ext cx="5157787"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6" name="Zástupný symbol pro obsah 5"/>
          <p:cNvSpPr>
            <a:spLocks noGrp="1"/>
          </p:cNvSpPr>
          <p:nvPr>
            <p:ph sz="quarter" idx="4"/>
          </p:nvPr>
        </p:nvSpPr>
        <p:spPr>
          <a:xfrm>
            <a:off x="6172200" y="2505075"/>
            <a:ext cx="5183188"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7" name="Zástupný symbol pro datum 6"/>
          <p:cNvSpPr>
            <a:spLocks noGrp="1"/>
          </p:cNvSpPr>
          <p:nvPr>
            <p:ph type="dt" sz="half" idx="10"/>
          </p:nvPr>
        </p:nvSpPr>
        <p:spPr/>
        <p:txBody>
          <a:bodyPr/>
          <a:lstStyle/>
          <a:p>
            <a:fld id="{E330E18F-AC11-4C68-8751-A9DA2175EF84}" type="datetimeFigureOut">
              <a:rPr lang="cs-CZ" smtClean="0"/>
              <a:t>14.04.2016</a:t>
            </a:fld>
            <a:endParaRPr lang="cs-CZ"/>
          </a:p>
        </p:txBody>
      </p:sp>
      <p:sp>
        <p:nvSpPr>
          <p:cNvPr id="8" name="Zástupný symbol pro zápatí 7"/>
          <p:cNvSpPr>
            <a:spLocks noGrp="1"/>
          </p:cNvSpPr>
          <p:nvPr>
            <p:ph type="ftr" sz="quarter" idx="11"/>
          </p:nvPr>
        </p:nvSpPr>
        <p:spPr/>
        <p:txBody>
          <a:bodyPr/>
          <a:lstStyle/>
          <a:p>
            <a:endParaRPr lang="cs-CZ"/>
          </a:p>
        </p:txBody>
      </p:sp>
      <p:sp>
        <p:nvSpPr>
          <p:cNvPr id="9" name="Zástupný symbol pro číslo snímku 8"/>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141658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datum 2"/>
          <p:cNvSpPr>
            <a:spLocks noGrp="1"/>
          </p:cNvSpPr>
          <p:nvPr>
            <p:ph type="dt" sz="half" idx="10"/>
          </p:nvPr>
        </p:nvSpPr>
        <p:spPr/>
        <p:txBody>
          <a:bodyPr/>
          <a:lstStyle/>
          <a:p>
            <a:fld id="{E330E18F-AC11-4C68-8751-A9DA2175EF84}" type="datetimeFigureOut">
              <a:rPr lang="cs-CZ" smtClean="0"/>
              <a:t>14.04.2016</a:t>
            </a:fld>
            <a:endParaRPr lang="cs-CZ"/>
          </a:p>
        </p:txBody>
      </p:sp>
      <p:sp>
        <p:nvSpPr>
          <p:cNvPr id="4" name="Zástupný symbol pro zápatí 3"/>
          <p:cNvSpPr>
            <a:spLocks noGrp="1"/>
          </p:cNvSpPr>
          <p:nvPr>
            <p:ph type="ftr" sz="quarter" idx="11"/>
          </p:nvPr>
        </p:nvSpPr>
        <p:spPr/>
        <p:txBody>
          <a:bodyPr/>
          <a:lstStyle/>
          <a:p>
            <a:endParaRPr lang="cs-CZ"/>
          </a:p>
        </p:txBody>
      </p:sp>
      <p:sp>
        <p:nvSpPr>
          <p:cNvPr id="5" name="Zástupný symbol pro číslo snímku 4"/>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2017002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E330E18F-AC11-4C68-8751-A9DA2175EF84}" type="datetimeFigureOut">
              <a:rPr lang="cs-CZ" smtClean="0"/>
              <a:t>14.04.2016</a:t>
            </a:fld>
            <a:endParaRPr lang="cs-CZ"/>
          </a:p>
        </p:txBody>
      </p:sp>
      <p:sp>
        <p:nvSpPr>
          <p:cNvPr id="3" name="Zástupný symbol pro zápatí 2"/>
          <p:cNvSpPr>
            <a:spLocks noGrp="1"/>
          </p:cNvSpPr>
          <p:nvPr>
            <p:ph type="ftr" sz="quarter" idx="11"/>
          </p:nvPr>
        </p:nvSpPr>
        <p:spPr/>
        <p:txBody>
          <a:bodyPr/>
          <a:lstStyle/>
          <a:p>
            <a:endParaRPr lang="cs-CZ"/>
          </a:p>
        </p:txBody>
      </p:sp>
      <p:sp>
        <p:nvSpPr>
          <p:cNvPr id="4" name="Zástupný symbol pro číslo snímku 3"/>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2504341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cs-CZ"/>
          </a:p>
        </p:txBody>
      </p:sp>
      <p:sp>
        <p:nvSpPr>
          <p:cNvPr id="3" name="Zástupný symbol pro obsah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Zástupný symbol pro datum 4"/>
          <p:cNvSpPr>
            <a:spLocks noGrp="1"/>
          </p:cNvSpPr>
          <p:nvPr>
            <p:ph type="dt" sz="half" idx="10"/>
          </p:nvPr>
        </p:nvSpPr>
        <p:spPr/>
        <p:txBody>
          <a:bodyPr/>
          <a:lstStyle/>
          <a:p>
            <a:fld id="{E330E18F-AC11-4C68-8751-A9DA2175EF84}" type="datetimeFigureOut">
              <a:rPr lang="cs-CZ" smtClean="0"/>
              <a:t>14.04.2016</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367122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cs-CZ"/>
          </a:p>
        </p:txBody>
      </p:sp>
      <p:sp>
        <p:nvSpPr>
          <p:cNvPr id="3" name="Zástupný symbol pro obrázek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Zástupný symbol pro datum 4"/>
          <p:cNvSpPr>
            <a:spLocks noGrp="1"/>
          </p:cNvSpPr>
          <p:nvPr>
            <p:ph type="dt" sz="half" idx="10"/>
          </p:nvPr>
        </p:nvSpPr>
        <p:spPr/>
        <p:txBody>
          <a:bodyPr/>
          <a:lstStyle/>
          <a:p>
            <a:fld id="{E330E18F-AC11-4C68-8751-A9DA2175EF84}" type="datetimeFigureOut">
              <a:rPr lang="cs-CZ" smtClean="0"/>
              <a:t>14.04.2016</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1913803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smtClean="0"/>
              <a:t>Kliknutím lze upravit styl.</a:t>
            </a:r>
            <a:endParaRPr lang="cs-CZ"/>
          </a:p>
        </p:txBody>
      </p:sp>
      <p:sp>
        <p:nvSpPr>
          <p:cNvPr id="3" name="Zástupný symbol pro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77AFD-EDE0-4EA9-A5E7-E255D8762128}" type="slidenum">
              <a:rPr lang="cs-CZ" smtClean="0"/>
              <a:t>‹#›</a:t>
            </a:fld>
            <a:endParaRPr lang="cs-CZ"/>
          </a:p>
        </p:txBody>
      </p:sp>
    </p:spTree>
    <p:extLst>
      <p:ext uri="{BB962C8B-B14F-4D97-AF65-F5344CB8AC3E}">
        <p14:creationId xmlns:p14="http://schemas.microsoft.com/office/powerpoint/2010/main" val="998661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3.wdp"/><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áze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2968"/>
            <a:ext cx="12191999" cy="6735655"/>
          </a:xfrm>
          <a:prstGeom prst="rect">
            <a:avLst/>
          </a:prstGeom>
        </p:spPr>
      </p:pic>
      <p:sp>
        <p:nvSpPr>
          <p:cNvPr id="8" name="Nadpis 1"/>
          <p:cNvSpPr txBox="1">
            <a:spLocks/>
          </p:cNvSpPr>
          <p:nvPr/>
        </p:nvSpPr>
        <p:spPr>
          <a:xfrm>
            <a:off x="-7366" y="274320"/>
            <a:ext cx="12199366" cy="1810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dirty="0" smtClean="0"/>
              <a:t>Koncept nízkonákladového sledovacího</a:t>
            </a:r>
            <a:br>
              <a:rPr lang="cs-CZ" dirty="0" smtClean="0"/>
            </a:br>
            <a:r>
              <a:rPr lang="cs-CZ" dirty="0" smtClean="0"/>
              <a:t>zařízení pro osobní automobily</a:t>
            </a:r>
            <a:endParaRPr lang="cs-CZ" dirty="0"/>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0" y="1301084"/>
            <a:ext cx="10058400" cy="5556916"/>
          </a:xfrm>
          <a:prstGeom prst="rect">
            <a:avLst/>
          </a:prstGeom>
        </p:spPr>
      </p:pic>
      <p:pic>
        <p:nvPicPr>
          <p:cNvPr id="3" name="Obráze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17" y="1511396"/>
            <a:ext cx="10058399" cy="5556916"/>
          </a:xfrm>
          <a:prstGeom prst="rect">
            <a:avLst/>
          </a:prstGeom>
        </p:spPr>
      </p:pic>
      <p:pic>
        <p:nvPicPr>
          <p:cNvPr id="6" name="Obrázek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05296" y="5021020"/>
            <a:ext cx="1068540" cy="892819"/>
          </a:xfrm>
          <a:prstGeom prst="rect">
            <a:avLst/>
          </a:prstGeom>
        </p:spPr>
      </p:pic>
      <p:pic>
        <p:nvPicPr>
          <p:cNvPr id="7" name="Obrázek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70496" y="4833778"/>
            <a:ext cx="1068540" cy="892819"/>
          </a:xfrm>
          <a:prstGeom prst="rect">
            <a:avLst/>
          </a:prstGeom>
        </p:spPr>
      </p:pic>
      <p:pic>
        <p:nvPicPr>
          <p:cNvPr id="9" name="Obrázek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35696" y="4646536"/>
            <a:ext cx="1068540" cy="892819"/>
          </a:xfrm>
          <a:prstGeom prst="rect">
            <a:avLst/>
          </a:prstGeom>
        </p:spPr>
      </p:pic>
      <p:pic>
        <p:nvPicPr>
          <p:cNvPr id="11" name="Obráze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0896" y="4463340"/>
            <a:ext cx="1068540" cy="892819"/>
          </a:xfrm>
          <a:prstGeom prst="rect">
            <a:avLst/>
          </a:prstGeom>
        </p:spPr>
      </p:pic>
      <p:pic>
        <p:nvPicPr>
          <p:cNvPr id="12" name="Obrázek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6096" y="4289854"/>
            <a:ext cx="1068540" cy="892819"/>
          </a:xfrm>
          <a:prstGeom prst="rect">
            <a:avLst/>
          </a:prstGeom>
        </p:spPr>
      </p:pic>
      <p:pic>
        <p:nvPicPr>
          <p:cNvPr id="13" name="Obrázek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3141" y="4079542"/>
            <a:ext cx="1068540" cy="892819"/>
          </a:xfrm>
          <a:prstGeom prst="rect">
            <a:avLst/>
          </a:prstGeom>
        </p:spPr>
      </p:pic>
    </p:spTree>
    <p:extLst>
      <p:ext uri="{BB962C8B-B14F-4D97-AF65-F5344CB8AC3E}">
        <p14:creationId xmlns:p14="http://schemas.microsoft.com/office/powerpoint/2010/main" val="260841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4.16667E-7 -2.96296E-6 L 0.48359 -0.16435 " pathEditMode="relative" rAng="0" ptsTypes="AA">
                                      <p:cBhvr>
                                        <p:cTn id="9" dur="2000" fill="hold"/>
                                        <p:tgtEl>
                                          <p:spTgt spid="3"/>
                                        </p:tgtEl>
                                        <p:attrNameLst>
                                          <p:attrName>ppt_x</p:attrName>
                                          <p:attrName>ppt_y</p:attrName>
                                        </p:attrNameLst>
                                      </p:cBhvr>
                                      <p:rCtr x="24180" y="-8218"/>
                                    </p:animMotion>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7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10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125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15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17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áze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60" y="0"/>
            <a:ext cx="14541833" cy="6858000"/>
          </a:xfrm>
          <a:prstGeom prst="rect">
            <a:avLst/>
          </a:prstGeom>
        </p:spPr>
      </p:pic>
      <p:pic>
        <p:nvPicPr>
          <p:cNvPr id="5" name="Obráze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94914">
            <a:off x="7673665" y="709718"/>
            <a:ext cx="4142694" cy="2761796"/>
          </a:xfrm>
          <a:prstGeom prst="rect">
            <a:avLst/>
          </a:prstGeom>
        </p:spPr>
      </p:pic>
      <p:pic>
        <p:nvPicPr>
          <p:cNvPr id="4" name="Zástupný symbol pro obsah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655814">
            <a:off x="8411881" y="3538232"/>
            <a:ext cx="2864658" cy="2864658"/>
          </a:xfrm>
        </p:spPr>
      </p:pic>
      <p:pic>
        <p:nvPicPr>
          <p:cNvPr id="7" name="Obrázek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014" y="843838"/>
            <a:ext cx="2451330" cy="5011877"/>
          </a:xfrm>
          <a:prstGeom prst="rect">
            <a:avLst/>
          </a:prstGeom>
        </p:spPr>
      </p:pic>
      <p:pic>
        <p:nvPicPr>
          <p:cNvPr id="8" name="Obráze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100056" y="1994557"/>
            <a:ext cx="3544926" cy="2400722"/>
          </a:xfrm>
          <a:prstGeom prst="rect">
            <a:avLst/>
          </a:prstGeom>
        </p:spPr>
      </p:pic>
      <p:cxnSp>
        <p:nvCxnSpPr>
          <p:cNvPr id="10" name="Přímá spojnice se šipkou 9"/>
          <p:cNvCxnSpPr/>
          <p:nvPr/>
        </p:nvCxnSpPr>
        <p:spPr>
          <a:xfrm>
            <a:off x="9577710" y="3047769"/>
            <a:ext cx="11706" cy="693860"/>
          </a:xfrm>
          <a:prstGeom prst="straightConnector1">
            <a:avLst/>
          </a:prstGeom>
          <a:ln w="38100">
            <a:solidFill>
              <a:schemeClr val="bg2">
                <a:lumMod val="25000"/>
              </a:schemeClr>
            </a:solidFill>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8" name="Přímá spojnice se šipkou 17"/>
          <p:cNvCxnSpPr/>
          <p:nvPr/>
        </p:nvCxnSpPr>
        <p:spPr>
          <a:xfrm flipH="1" flipV="1">
            <a:off x="9901360" y="3047769"/>
            <a:ext cx="11753" cy="689396"/>
          </a:xfrm>
          <a:prstGeom prst="straightConnector1">
            <a:avLst/>
          </a:prstGeom>
          <a:ln w="381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 name="Obdélník 1"/>
          <p:cNvSpPr/>
          <p:nvPr/>
        </p:nvSpPr>
        <p:spPr>
          <a:xfrm>
            <a:off x="1275119" y="2322786"/>
            <a:ext cx="1725894" cy="724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 name="Obdélník 2"/>
          <p:cNvSpPr/>
          <p:nvPr/>
        </p:nvSpPr>
        <p:spPr>
          <a:xfrm>
            <a:off x="2691914" y="2038064"/>
            <a:ext cx="588579" cy="347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11" name="Obrázek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1017" y="1994557"/>
            <a:ext cx="3544926" cy="2400722"/>
          </a:xfrm>
          <a:prstGeom prst="rect">
            <a:avLst/>
          </a:prstGeom>
        </p:spPr>
      </p:pic>
      <p:sp>
        <p:nvSpPr>
          <p:cNvPr id="6" name="Obdélník 5"/>
          <p:cNvSpPr/>
          <p:nvPr/>
        </p:nvSpPr>
        <p:spPr>
          <a:xfrm>
            <a:off x="1275119" y="2670908"/>
            <a:ext cx="1573184" cy="6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32039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2000"/>
                            </p:stCondLst>
                            <p:childTnLst>
                              <p:par>
                                <p:cTn id="27" presetID="10" presetClass="entr" presetSubtype="0" fill="hold" nodeType="afterEffect">
                                  <p:stCondLst>
                                    <p:cond delay="10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nodeType="afterEffect">
                                  <p:stCondLst>
                                    <p:cond delay="100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2000"/>
                            </p:stCondLst>
                            <p:childTnLst>
                              <p:par>
                                <p:cTn id="40" presetID="10" presetClass="entr" presetSubtype="0" fill="hold" nodeType="after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par>
                          <p:cTn id="43" fill="hold">
                            <p:stCondLst>
                              <p:cond delay="3500"/>
                            </p:stCondLst>
                            <p:childTnLst>
                              <p:par>
                                <p:cTn id="44" presetID="10" presetClass="exit" presetSubtype="0" fill="hold" nodeType="afterEffect">
                                  <p:stCondLst>
                                    <p:cond delay="100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par>
                          <p:cTn id="47" fill="hold">
                            <p:stCondLst>
                              <p:cond delay="5000"/>
                            </p:stCondLst>
                            <p:childTnLst>
                              <p:par>
                                <p:cTn id="48" presetID="10" presetClass="entr" presetSubtype="0" fill="hold" nodeType="afterEffect">
                                  <p:stCondLst>
                                    <p:cond delay="10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par>
                          <p:cTn id="51" fill="hold">
                            <p:stCondLst>
                              <p:cond delay="6500"/>
                            </p:stCondLst>
                            <p:childTnLst>
                              <p:par>
                                <p:cTn id="52" presetID="10" presetClass="exit" presetSubtype="0" fill="hold" grpId="1" nodeType="afterEffect">
                                  <p:stCondLst>
                                    <p:cond delay="1000"/>
                                  </p:stCondLst>
                                  <p:childTnLst>
                                    <p:animEffect transition="out" filter="fade">
                                      <p:cBhvr>
                                        <p:cTn id="53" dur="500"/>
                                        <p:tgtEl>
                                          <p:spTgt spid="2"/>
                                        </p:tgtEl>
                                      </p:cBhvr>
                                    </p:animEffect>
                                    <p:set>
                                      <p:cBhvr>
                                        <p:cTn id="54" dur="1" fill="hold">
                                          <p:stCondLst>
                                            <p:cond delay="499"/>
                                          </p:stCondLst>
                                        </p:cTn>
                                        <p:tgtEl>
                                          <p:spTgt spid="2"/>
                                        </p:tgtEl>
                                        <p:attrNameLst>
                                          <p:attrName>style.visibility</p:attrName>
                                        </p:attrNameLst>
                                      </p:cBhvr>
                                      <p:to>
                                        <p:strVal val="hidden"/>
                                      </p:to>
                                    </p:set>
                                  </p:childTnLst>
                                </p:cTn>
                              </p:par>
                            </p:childTnLst>
                          </p:cTn>
                        </p:par>
                        <p:par>
                          <p:cTn id="55" fill="hold">
                            <p:stCondLst>
                              <p:cond delay="8000"/>
                            </p:stCondLst>
                            <p:childTnLst>
                              <p:par>
                                <p:cTn id="56" presetID="10" presetClass="exit" presetSubtype="0" fill="hold" nodeType="afterEffect">
                                  <p:stCondLst>
                                    <p:cond delay="500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par>
                          <p:cTn id="64" fill="hold">
                            <p:stCondLst>
                              <p:cond delay="500"/>
                            </p:stCondLst>
                            <p:childTnLst>
                              <p:par>
                                <p:cTn id="65" presetID="10" presetClass="exit" presetSubtype="0" fill="hold" grpId="1" nodeType="after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6"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áze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Nadpis 1"/>
          <p:cNvSpPr>
            <a:spLocks noGrp="1"/>
          </p:cNvSpPr>
          <p:nvPr>
            <p:ph type="title"/>
          </p:nvPr>
        </p:nvSpPr>
        <p:spPr>
          <a:xfrm>
            <a:off x="838200" y="365125"/>
            <a:ext cx="10515600" cy="132556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cs-CZ" dirty="0" smtClean="0"/>
              <a:t>Blokové zapojení</a:t>
            </a:r>
            <a:endParaRPr lang="cs-CZ" dirty="0"/>
          </a:p>
        </p:txBody>
      </p:sp>
      <p:sp>
        <p:nvSpPr>
          <p:cNvPr id="9" name="TextovéPole 8"/>
          <p:cNvSpPr txBox="1"/>
          <p:nvPr/>
        </p:nvSpPr>
        <p:spPr>
          <a:xfrm>
            <a:off x="411734" y="2282776"/>
            <a:ext cx="1701107" cy="230832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endParaRPr lang="cs-CZ" b="1" dirty="0" smtClean="0">
              <a:solidFill>
                <a:schemeClr val="bg1"/>
              </a:solidFill>
              <a:latin typeface="Courier New" panose="02070309020205020404" pitchFamily="49" charset="0"/>
              <a:cs typeface="Courier New" panose="02070309020205020404" pitchFamily="49" charset="0"/>
            </a:endParaRPr>
          </a:p>
          <a:p>
            <a:endParaRPr lang="cs-CZ" b="1" dirty="0">
              <a:solidFill>
                <a:schemeClr val="bg1"/>
              </a:solidFill>
              <a:latin typeface="Courier New" panose="02070309020205020404" pitchFamily="49" charset="0"/>
              <a:cs typeface="Courier New" panose="02070309020205020404" pitchFamily="49" charset="0"/>
            </a:endParaRPr>
          </a:p>
          <a:p>
            <a:endParaRPr lang="cs-CZ" b="1" dirty="0">
              <a:solidFill>
                <a:schemeClr val="bg1"/>
              </a:solidFill>
              <a:latin typeface="Courier New" panose="02070309020205020404" pitchFamily="49" charset="0"/>
              <a:cs typeface="Courier New" panose="02070309020205020404" pitchFamily="49" charset="0"/>
            </a:endParaRPr>
          </a:p>
          <a:p>
            <a:pPr algn="ctr"/>
            <a:r>
              <a:rPr lang="cs-CZ" b="1" dirty="0" smtClean="0">
                <a:solidFill>
                  <a:schemeClr val="bg1"/>
                </a:solidFill>
                <a:latin typeface="Courier New" panose="02070309020205020404" pitchFamily="49" charset="0"/>
                <a:cs typeface="Courier New" panose="02070309020205020404" pitchFamily="49" charset="0"/>
              </a:rPr>
              <a:t>Autobaterie</a:t>
            </a:r>
          </a:p>
          <a:p>
            <a:pPr algn="ctr"/>
            <a:r>
              <a:rPr lang="cs-CZ" b="1" dirty="0" smtClean="0">
                <a:solidFill>
                  <a:schemeClr val="bg1"/>
                </a:solidFill>
                <a:latin typeface="Courier New" panose="02070309020205020404" pitchFamily="49" charset="0"/>
                <a:cs typeface="Courier New" panose="02070309020205020404" pitchFamily="49" charset="0"/>
              </a:rPr>
              <a:t>Baterie</a:t>
            </a:r>
            <a:endParaRPr lang="cs-CZ" b="1" dirty="0">
              <a:solidFill>
                <a:schemeClr val="bg1"/>
              </a:solidFill>
              <a:latin typeface="Courier New" panose="02070309020205020404" pitchFamily="49" charset="0"/>
              <a:cs typeface="Courier New" panose="02070309020205020404" pitchFamily="49" charset="0"/>
            </a:endParaRPr>
          </a:p>
          <a:p>
            <a:endParaRPr lang="cs-CZ" b="1" dirty="0" smtClean="0">
              <a:solidFill>
                <a:schemeClr val="bg1"/>
              </a:solidFill>
              <a:latin typeface="Courier New" panose="02070309020205020404" pitchFamily="49" charset="0"/>
              <a:cs typeface="Courier New" panose="02070309020205020404" pitchFamily="49" charset="0"/>
            </a:endParaRPr>
          </a:p>
          <a:p>
            <a:endParaRPr lang="cs-CZ" b="1" dirty="0" smtClean="0">
              <a:solidFill>
                <a:schemeClr val="bg1"/>
              </a:solidFill>
              <a:latin typeface="Courier New" panose="02070309020205020404" pitchFamily="49" charset="0"/>
              <a:cs typeface="Courier New" panose="02070309020205020404" pitchFamily="49" charset="0"/>
            </a:endParaRPr>
          </a:p>
          <a:p>
            <a:endParaRPr lang="cs-CZ" dirty="0">
              <a:solidFill>
                <a:schemeClr val="bg1"/>
              </a:solidFill>
              <a:latin typeface="Courier New" panose="02070309020205020404" pitchFamily="49" charset="0"/>
              <a:cs typeface="Courier New" panose="02070309020205020404" pitchFamily="49" charset="0"/>
            </a:endParaRPr>
          </a:p>
        </p:txBody>
      </p:sp>
      <p:sp>
        <p:nvSpPr>
          <p:cNvPr id="11" name="TextovéPole 10"/>
          <p:cNvSpPr txBox="1"/>
          <p:nvPr/>
        </p:nvSpPr>
        <p:spPr>
          <a:xfrm>
            <a:off x="5032129" y="2279239"/>
            <a:ext cx="2127743" cy="23083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b="1" dirty="0" smtClean="0">
              <a:solidFill>
                <a:schemeClr val="bg1"/>
              </a:solidFill>
              <a:latin typeface="Courier New" panose="02070309020205020404" pitchFamily="49" charset="0"/>
              <a:cs typeface="Courier New" panose="02070309020205020404" pitchFamily="49" charset="0"/>
            </a:endParaRPr>
          </a:p>
          <a:p>
            <a:pPr algn="ctr"/>
            <a:endParaRPr lang="cs-CZ" b="1" dirty="0" smtClean="0">
              <a:solidFill>
                <a:schemeClr val="bg1"/>
              </a:solidFill>
              <a:latin typeface="Courier New" panose="02070309020205020404" pitchFamily="49" charset="0"/>
              <a:cs typeface="Courier New" panose="02070309020205020404" pitchFamily="49" charset="0"/>
            </a:endParaRPr>
          </a:p>
          <a:p>
            <a:pPr algn="ctr"/>
            <a:endParaRPr lang="cs-CZ" b="1" dirty="0">
              <a:solidFill>
                <a:schemeClr val="bg1"/>
              </a:solidFill>
              <a:latin typeface="Courier New" panose="02070309020205020404" pitchFamily="49" charset="0"/>
              <a:cs typeface="Courier New" panose="02070309020205020404" pitchFamily="49" charset="0"/>
            </a:endParaRPr>
          </a:p>
          <a:p>
            <a:pPr algn="ctr"/>
            <a:r>
              <a:rPr lang="cs-CZ" b="1" dirty="0" smtClean="0">
                <a:solidFill>
                  <a:schemeClr val="bg1"/>
                </a:solidFill>
                <a:latin typeface="Courier New" panose="02070309020205020404" pitchFamily="49" charset="0"/>
                <a:cs typeface="Courier New" panose="02070309020205020404" pitchFamily="49" charset="0"/>
              </a:rPr>
              <a:t>Řídící</a:t>
            </a:r>
          </a:p>
          <a:p>
            <a:pPr algn="ctr"/>
            <a:r>
              <a:rPr lang="cs-CZ" b="1" dirty="0" smtClean="0">
                <a:solidFill>
                  <a:schemeClr val="bg1"/>
                </a:solidFill>
                <a:latin typeface="Courier New" panose="02070309020205020404" pitchFamily="49" charset="0"/>
                <a:cs typeface="Courier New" panose="02070309020205020404" pitchFamily="49" charset="0"/>
              </a:rPr>
              <a:t>Jednotka</a:t>
            </a:r>
          </a:p>
          <a:p>
            <a:pPr algn="ctr"/>
            <a:endParaRPr lang="cs-CZ" b="1" dirty="0">
              <a:solidFill>
                <a:schemeClr val="bg1"/>
              </a:solidFill>
              <a:latin typeface="Courier New" panose="02070309020205020404" pitchFamily="49" charset="0"/>
              <a:cs typeface="Courier New" panose="02070309020205020404" pitchFamily="49" charset="0"/>
            </a:endParaRPr>
          </a:p>
          <a:p>
            <a:pPr algn="ctr"/>
            <a:endParaRPr lang="cs-CZ" b="1" dirty="0" smtClean="0">
              <a:solidFill>
                <a:schemeClr val="bg1"/>
              </a:solidFill>
              <a:latin typeface="Courier New" panose="02070309020205020404" pitchFamily="49" charset="0"/>
              <a:cs typeface="Courier New" panose="02070309020205020404" pitchFamily="49" charset="0"/>
            </a:endParaRPr>
          </a:p>
          <a:p>
            <a:pPr algn="ctr"/>
            <a:endParaRPr lang="cs-CZ" dirty="0">
              <a:solidFill>
                <a:schemeClr val="bg1"/>
              </a:solidFill>
              <a:latin typeface="Courier New" panose="02070309020205020404" pitchFamily="49" charset="0"/>
              <a:cs typeface="Courier New" panose="02070309020205020404" pitchFamily="49" charset="0"/>
            </a:endParaRPr>
          </a:p>
        </p:txBody>
      </p:sp>
      <p:sp>
        <p:nvSpPr>
          <p:cNvPr id="12" name="TextovéPole 11"/>
          <p:cNvSpPr txBox="1"/>
          <p:nvPr/>
        </p:nvSpPr>
        <p:spPr>
          <a:xfrm>
            <a:off x="5032129" y="4942790"/>
            <a:ext cx="2127743" cy="120032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b="1" dirty="0" smtClean="0">
              <a:solidFill>
                <a:schemeClr val="bg1"/>
              </a:solidFill>
              <a:latin typeface="Courier New" panose="02070309020205020404" pitchFamily="49" charset="0"/>
              <a:cs typeface="Courier New" panose="02070309020205020404" pitchFamily="49" charset="0"/>
            </a:endParaRPr>
          </a:p>
          <a:p>
            <a:pPr algn="ctr"/>
            <a:r>
              <a:rPr lang="cs-CZ" b="1" dirty="0" smtClean="0">
                <a:solidFill>
                  <a:schemeClr val="bg1"/>
                </a:solidFill>
                <a:latin typeface="Courier New" panose="02070309020205020404" pitchFamily="49" charset="0"/>
                <a:cs typeface="Courier New" panose="02070309020205020404" pitchFamily="49" charset="0"/>
              </a:rPr>
              <a:t>Senzor</a:t>
            </a:r>
          </a:p>
          <a:p>
            <a:pPr algn="ctr"/>
            <a:r>
              <a:rPr lang="cs-CZ" b="1" dirty="0" smtClean="0">
                <a:solidFill>
                  <a:schemeClr val="bg1"/>
                </a:solidFill>
                <a:latin typeface="Courier New" panose="02070309020205020404" pitchFamily="49" charset="0"/>
                <a:cs typeface="Courier New" panose="02070309020205020404" pitchFamily="49" charset="0"/>
              </a:rPr>
              <a:t>Pohybu</a:t>
            </a:r>
          </a:p>
          <a:p>
            <a:pPr algn="ctr"/>
            <a:endParaRPr lang="cs-CZ" dirty="0">
              <a:solidFill>
                <a:schemeClr val="bg1"/>
              </a:solidFill>
              <a:latin typeface="Courier New" panose="02070309020205020404" pitchFamily="49" charset="0"/>
              <a:cs typeface="Courier New" panose="02070309020205020404" pitchFamily="49" charset="0"/>
            </a:endParaRPr>
          </a:p>
        </p:txBody>
      </p:sp>
      <p:sp>
        <p:nvSpPr>
          <p:cNvPr id="13" name="TextovéPole 12"/>
          <p:cNvSpPr txBox="1"/>
          <p:nvPr/>
        </p:nvSpPr>
        <p:spPr>
          <a:xfrm>
            <a:off x="7508551" y="2279239"/>
            <a:ext cx="2219649" cy="230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smtClean="0">
              <a:solidFill>
                <a:schemeClr val="bg1"/>
              </a:solidFill>
              <a:latin typeface="Courier New" panose="02070309020205020404" pitchFamily="49" charset="0"/>
              <a:cs typeface="Courier New" panose="02070309020205020404" pitchFamily="49" charset="0"/>
            </a:endParaRPr>
          </a:p>
          <a:p>
            <a:pPr algn="ctr"/>
            <a:endParaRPr lang="cs-CZ" dirty="0">
              <a:solidFill>
                <a:schemeClr val="bg1"/>
              </a:solidFill>
              <a:latin typeface="Courier New" panose="02070309020205020404" pitchFamily="49" charset="0"/>
              <a:cs typeface="Courier New" panose="02070309020205020404" pitchFamily="49" charset="0"/>
            </a:endParaRPr>
          </a:p>
          <a:p>
            <a:pPr algn="ctr"/>
            <a:endParaRPr lang="cs-CZ" dirty="0" smtClean="0">
              <a:solidFill>
                <a:schemeClr val="bg1"/>
              </a:solidFill>
              <a:latin typeface="Courier New" panose="02070309020205020404" pitchFamily="49" charset="0"/>
              <a:cs typeface="Courier New" panose="02070309020205020404" pitchFamily="49" charset="0"/>
            </a:endParaRPr>
          </a:p>
          <a:p>
            <a:pPr algn="ctr"/>
            <a:r>
              <a:rPr lang="cs-CZ" dirty="0" smtClean="0">
                <a:solidFill>
                  <a:schemeClr val="bg1"/>
                </a:solidFill>
                <a:latin typeface="Courier New" panose="02070309020205020404" pitchFamily="49" charset="0"/>
                <a:cs typeface="Courier New" panose="02070309020205020404" pitchFamily="49" charset="0"/>
              </a:rPr>
              <a:t>Komunikační</a:t>
            </a:r>
          </a:p>
          <a:p>
            <a:pPr algn="ctr"/>
            <a:r>
              <a:rPr lang="cs-CZ" dirty="0" smtClean="0">
                <a:solidFill>
                  <a:schemeClr val="bg1"/>
                </a:solidFill>
                <a:latin typeface="Courier New" panose="02070309020205020404" pitchFamily="49" charset="0"/>
                <a:cs typeface="Courier New" panose="02070309020205020404" pitchFamily="49" charset="0"/>
              </a:rPr>
              <a:t>Rozhraní</a:t>
            </a:r>
          </a:p>
          <a:p>
            <a:pPr algn="ctr"/>
            <a:endParaRPr lang="cs-CZ" dirty="0">
              <a:solidFill>
                <a:schemeClr val="bg1"/>
              </a:solidFill>
              <a:latin typeface="Courier New" panose="02070309020205020404" pitchFamily="49" charset="0"/>
              <a:cs typeface="Courier New" panose="02070309020205020404" pitchFamily="49" charset="0"/>
            </a:endParaRPr>
          </a:p>
          <a:p>
            <a:pPr algn="ctr"/>
            <a:endParaRPr lang="cs-CZ" dirty="0" smtClean="0">
              <a:solidFill>
                <a:schemeClr val="bg1"/>
              </a:solidFill>
              <a:latin typeface="Courier New" panose="02070309020205020404" pitchFamily="49" charset="0"/>
              <a:cs typeface="Courier New" panose="02070309020205020404" pitchFamily="49" charset="0"/>
            </a:endParaRPr>
          </a:p>
          <a:p>
            <a:pPr algn="ctr"/>
            <a:endParaRPr lang="cs-CZ" dirty="0">
              <a:solidFill>
                <a:schemeClr val="bg1"/>
              </a:solidFill>
              <a:latin typeface="Courier New" panose="02070309020205020404" pitchFamily="49" charset="0"/>
              <a:cs typeface="Courier New" panose="02070309020205020404" pitchFamily="49" charset="0"/>
            </a:endParaRPr>
          </a:p>
        </p:txBody>
      </p:sp>
      <p:sp>
        <p:nvSpPr>
          <p:cNvPr id="14" name="TextovéPole 13"/>
          <p:cNvSpPr txBox="1"/>
          <p:nvPr/>
        </p:nvSpPr>
        <p:spPr>
          <a:xfrm>
            <a:off x="2430910" y="3244333"/>
            <a:ext cx="2252540" cy="36933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cs-CZ" b="1" dirty="0" smtClean="0">
                <a:solidFill>
                  <a:schemeClr val="bg1"/>
                </a:solidFill>
                <a:latin typeface="Courier New" panose="02070309020205020404" pitchFamily="49" charset="0"/>
                <a:cs typeface="Courier New" panose="02070309020205020404" pitchFamily="49" charset="0"/>
              </a:rPr>
              <a:t>Vratná pojistka</a:t>
            </a:r>
            <a:endParaRPr lang="cs-CZ" dirty="0">
              <a:solidFill>
                <a:schemeClr val="bg1"/>
              </a:solidFill>
              <a:latin typeface="Courier New" panose="02070309020205020404" pitchFamily="49" charset="0"/>
              <a:cs typeface="Courier New" panose="02070309020205020404" pitchFamily="49" charset="0"/>
            </a:endParaRPr>
          </a:p>
        </p:txBody>
      </p:sp>
      <p:sp>
        <p:nvSpPr>
          <p:cNvPr id="15" name="TextovéPole 14"/>
          <p:cNvSpPr txBox="1"/>
          <p:nvPr/>
        </p:nvSpPr>
        <p:spPr>
          <a:xfrm>
            <a:off x="9972351" y="2279239"/>
            <a:ext cx="1381449" cy="64633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bg1"/>
                </a:solidFill>
                <a:latin typeface="Courier New" panose="02070309020205020404" pitchFamily="49" charset="0"/>
                <a:cs typeface="Courier New" panose="02070309020205020404" pitchFamily="49" charset="0"/>
              </a:rPr>
              <a:t>GPS</a:t>
            </a:r>
          </a:p>
          <a:p>
            <a:pPr algn="ctr"/>
            <a:r>
              <a:rPr lang="cs-CZ" dirty="0" smtClean="0">
                <a:solidFill>
                  <a:schemeClr val="bg1"/>
                </a:solidFill>
                <a:latin typeface="Courier New" panose="02070309020205020404" pitchFamily="49" charset="0"/>
                <a:cs typeface="Courier New" panose="02070309020205020404" pitchFamily="49" charset="0"/>
              </a:rPr>
              <a:t>(Poloha)</a:t>
            </a:r>
          </a:p>
        </p:txBody>
      </p:sp>
      <p:sp>
        <p:nvSpPr>
          <p:cNvPr id="16" name="TextovéPole 15"/>
          <p:cNvSpPr txBox="1"/>
          <p:nvPr/>
        </p:nvSpPr>
        <p:spPr>
          <a:xfrm>
            <a:off x="9972349" y="3941232"/>
            <a:ext cx="1381449" cy="64633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bg1"/>
                </a:solidFill>
                <a:latin typeface="Courier New" panose="02070309020205020404" pitchFamily="49" charset="0"/>
                <a:cs typeface="Courier New" panose="02070309020205020404" pitchFamily="49" charset="0"/>
              </a:rPr>
              <a:t>GPRS</a:t>
            </a:r>
          </a:p>
          <a:p>
            <a:pPr algn="ctr"/>
            <a:r>
              <a:rPr lang="cs-CZ" dirty="0" smtClean="0">
                <a:solidFill>
                  <a:schemeClr val="bg1"/>
                </a:solidFill>
                <a:latin typeface="Courier New" panose="02070309020205020404" pitchFamily="49" charset="0"/>
                <a:cs typeface="Courier New" panose="02070309020205020404" pitchFamily="49" charset="0"/>
              </a:rPr>
              <a:t>(Data)</a:t>
            </a:r>
          </a:p>
        </p:txBody>
      </p:sp>
      <p:sp>
        <p:nvSpPr>
          <p:cNvPr id="17" name="TextovéPole 16"/>
          <p:cNvSpPr txBox="1"/>
          <p:nvPr/>
        </p:nvSpPr>
        <p:spPr>
          <a:xfrm>
            <a:off x="9972349" y="3105834"/>
            <a:ext cx="1381449" cy="64633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bg1"/>
                </a:solidFill>
                <a:latin typeface="Courier New" panose="02070309020205020404" pitchFamily="49" charset="0"/>
                <a:cs typeface="Courier New" panose="02070309020205020404" pitchFamily="49" charset="0"/>
              </a:rPr>
              <a:t>GSM (SMS)</a:t>
            </a:r>
          </a:p>
        </p:txBody>
      </p:sp>
    </p:spTree>
    <p:extLst>
      <p:ext uri="{BB962C8B-B14F-4D97-AF65-F5344CB8AC3E}">
        <p14:creationId xmlns:p14="http://schemas.microsoft.com/office/powerpoint/2010/main" val="377367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Zástupný symbol pro obsah 3"/>
          <p:cNvPicPr>
            <a:picLocks noGrp="1" noChangeAspect="1"/>
          </p:cNvPicPr>
          <p:nvPr>
            <p:ph idx="1"/>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49917" y="16622"/>
            <a:ext cx="5879592" cy="6841378"/>
          </a:xfr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pic>
        <p:nvPicPr>
          <p:cNvPr id="5" name="Obrázek 4"/>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tretch>
            <a:fillRect/>
          </a:stretch>
        </p:blipFill>
        <p:spPr>
          <a:xfrm>
            <a:off x="6612973" y="16622"/>
            <a:ext cx="4749971" cy="6858000"/>
          </a:xfrm>
          <a:prstGeom prst="rect">
            <a:avLst/>
          </a:prstGeom>
        </p:spPr>
      </p:pic>
      <p:sp>
        <p:nvSpPr>
          <p:cNvPr id="8" name="Nadpis 1"/>
          <p:cNvSpPr>
            <a:spLocks noGrp="1"/>
          </p:cNvSpPr>
          <p:nvPr>
            <p:ph type="title"/>
          </p:nvPr>
        </p:nvSpPr>
        <p:spPr>
          <a:xfrm>
            <a:off x="838200" y="365125"/>
            <a:ext cx="10515600" cy="1325563"/>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cs-CZ" dirty="0" smtClean="0"/>
              <a:t>Programovací jazyk </a:t>
            </a:r>
            <a:r>
              <a:rPr lang="cs-CZ" dirty="0" err="1" smtClean="0"/>
              <a:t>Wiring</a:t>
            </a:r>
            <a:endParaRPr lang="cs-CZ" dirty="0"/>
          </a:p>
        </p:txBody>
      </p:sp>
      <p:sp>
        <p:nvSpPr>
          <p:cNvPr id="9" name="TextovéPole 8"/>
          <p:cNvSpPr txBox="1"/>
          <p:nvPr/>
        </p:nvSpPr>
        <p:spPr>
          <a:xfrm>
            <a:off x="2698387" y="3247489"/>
            <a:ext cx="3631122"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b="1" dirty="0" err="1" smtClean="0">
                <a:solidFill>
                  <a:schemeClr val="accent2"/>
                </a:solidFill>
                <a:latin typeface="Courier New" panose="02070309020205020404" pitchFamily="49" charset="0"/>
                <a:cs typeface="Courier New" panose="02070309020205020404" pitchFamily="49" charset="0"/>
              </a:rPr>
              <a:t>pinMode</a:t>
            </a:r>
            <a:r>
              <a:rPr lang="cs-CZ" dirty="0" smtClean="0">
                <a:solidFill>
                  <a:srgbClr val="00B0F0"/>
                </a:solidFill>
                <a:latin typeface="Courier New" panose="02070309020205020404" pitchFamily="49" charset="0"/>
                <a:cs typeface="Courier New" panose="02070309020205020404" pitchFamily="49" charset="0"/>
              </a:rPr>
              <a:t> </a:t>
            </a:r>
            <a:r>
              <a:rPr lang="en-US" dirty="0" smtClean="0">
                <a:solidFill>
                  <a:schemeClr val="tx1"/>
                </a:solidFill>
                <a:latin typeface="Courier New" panose="02070309020205020404" pitchFamily="49" charset="0"/>
                <a:cs typeface="Courier New" panose="02070309020205020404" pitchFamily="49" charset="0"/>
              </a:rPr>
              <a:t>(</a:t>
            </a:r>
            <a:r>
              <a:rPr lang="en-US" dirty="0" err="1" smtClean="0">
                <a:solidFill>
                  <a:schemeClr val="tx1"/>
                </a:solidFill>
                <a:latin typeface="Courier New" panose="02070309020205020404" pitchFamily="49" charset="0"/>
                <a:cs typeface="Courier New" panose="02070309020205020404" pitchFamily="49" charset="0"/>
              </a:rPr>
              <a:t>ledPin</a:t>
            </a:r>
            <a:r>
              <a:rPr lang="en-US" dirty="0" smtClean="0">
                <a:solidFill>
                  <a:schemeClr val="tx1"/>
                </a:solidFill>
                <a:latin typeface="Courier New" panose="02070309020205020404" pitchFamily="49" charset="0"/>
                <a:cs typeface="Courier New" panose="02070309020205020404" pitchFamily="49" charset="0"/>
              </a:rPr>
              <a:t>, OUTPUT);</a:t>
            </a:r>
            <a:endParaRPr lang="cs-CZ" dirty="0">
              <a:solidFill>
                <a:schemeClr val="tx1"/>
              </a:solidFill>
              <a:latin typeface="Courier New" panose="02070309020205020404" pitchFamily="49" charset="0"/>
              <a:cs typeface="Courier New" panose="02070309020205020404" pitchFamily="49" charset="0"/>
            </a:endParaRPr>
          </a:p>
        </p:txBody>
      </p:sp>
      <p:sp>
        <p:nvSpPr>
          <p:cNvPr id="11" name="TextovéPole 10"/>
          <p:cNvSpPr txBox="1"/>
          <p:nvPr/>
        </p:nvSpPr>
        <p:spPr>
          <a:xfrm>
            <a:off x="1161557" y="2372713"/>
            <a:ext cx="1976823"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b="1" dirty="0" smtClean="0">
                <a:solidFill>
                  <a:schemeClr val="accent2"/>
                </a:solidFill>
                <a:latin typeface="Courier New" panose="02070309020205020404" pitchFamily="49" charset="0"/>
                <a:cs typeface="Courier New" panose="02070309020205020404" pitchFamily="49" charset="0"/>
              </a:rPr>
              <a:t>delay</a:t>
            </a:r>
            <a:r>
              <a:rPr lang="en-US" dirty="0" smtClean="0">
                <a:solidFill>
                  <a:srgbClr val="00B0F0"/>
                </a:solidFill>
                <a:latin typeface="Courier New" panose="02070309020205020404" pitchFamily="49" charset="0"/>
                <a:cs typeface="Courier New" panose="02070309020205020404" pitchFamily="49" charset="0"/>
              </a:rPr>
              <a:t> </a:t>
            </a:r>
            <a:r>
              <a:rPr lang="en-US" dirty="0" smtClean="0">
                <a:solidFill>
                  <a:schemeClr val="tx1"/>
                </a:solidFill>
                <a:latin typeface="Courier New" panose="02070309020205020404" pitchFamily="49" charset="0"/>
                <a:cs typeface="Courier New" panose="02070309020205020404" pitchFamily="49" charset="0"/>
              </a:rPr>
              <a:t>(1000);</a:t>
            </a:r>
            <a:endParaRPr lang="cs-CZ" dirty="0">
              <a:solidFill>
                <a:schemeClr val="tx1"/>
              </a:solidFill>
              <a:latin typeface="Courier New" panose="02070309020205020404" pitchFamily="49" charset="0"/>
              <a:cs typeface="Courier New" panose="02070309020205020404" pitchFamily="49" charset="0"/>
            </a:endParaRPr>
          </a:p>
        </p:txBody>
      </p:sp>
      <p:sp>
        <p:nvSpPr>
          <p:cNvPr id="12" name="TextovéPole 11"/>
          <p:cNvSpPr txBox="1"/>
          <p:nvPr/>
        </p:nvSpPr>
        <p:spPr>
          <a:xfrm>
            <a:off x="7808382" y="5205889"/>
            <a:ext cx="3217547"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b="1" dirty="0" err="1" smtClean="0">
                <a:solidFill>
                  <a:schemeClr val="accent2"/>
                </a:solidFill>
                <a:latin typeface="Courier New" panose="02070309020205020404" pitchFamily="49" charset="0"/>
                <a:cs typeface="Courier New" panose="02070309020205020404" pitchFamily="49" charset="0"/>
              </a:rPr>
              <a:t>digitalWrite</a:t>
            </a:r>
            <a:r>
              <a:rPr lang="en-US" dirty="0" smtClean="0">
                <a:solidFill>
                  <a:srgbClr val="00B0F0"/>
                </a:solidFill>
                <a:latin typeface="Courier New" panose="02070309020205020404" pitchFamily="49" charset="0"/>
                <a:cs typeface="Courier New" panose="02070309020205020404" pitchFamily="49" charset="0"/>
              </a:rPr>
              <a:t> </a:t>
            </a:r>
            <a:r>
              <a:rPr lang="en-US" dirty="0" smtClean="0">
                <a:solidFill>
                  <a:schemeClr val="tx1"/>
                </a:solidFill>
                <a:latin typeface="Courier New" panose="02070309020205020404" pitchFamily="49" charset="0"/>
                <a:cs typeface="Courier New" panose="02070309020205020404" pitchFamily="49" charset="0"/>
              </a:rPr>
              <a:t>(</a:t>
            </a:r>
            <a:r>
              <a:rPr lang="en-US" dirty="0" err="1" smtClean="0">
                <a:solidFill>
                  <a:schemeClr val="tx1"/>
                </a:solidFill>
                <a:latin typeface="Courier New" panose="02070309020205020404" pitchFamily="49" charset="0"/>
                <a:cs typeface="Courier New" panose="02070309020205020404" pitchFamily="49" charset="0"/>
              </a:rPr>
              <a:t>ledPin</a:t>
            </a:r>
            <a:r>
              <a:rPr lang="en-US" dirty="0" smtClean="0">
                <a:solidFill>
                  <a:schemeClr val="tx1"/>
                </a:solidFill>
                <a:latin typeface="Courier New" panose="02070309020205020404" pitchFamily="49" charset="0"/>
                <a:cs typeface="Courier New" panose="02070309020205020404" pitchFamily="49" charset="0"/>
              </a:rPr>
              <a:t>);</a:t>
            </a:r>
            <a:endParaRPr lang="cs-CZ" dirty="0">
              <a:solidFill>
                <a:schemeClr val="tx1"/>
              </a:solidFill>
              <a:latin typeface="Courier New" panose="02070309020205020404" pitchFamily="49" charset="0"/>
              <a:cs typeface="Courier New" panose="02070309020205020404" pitchFamily="49" charset="0"/>
            </a:endParaRPr>
          </a:p>
        </p:txBody>
      </p:sp>
      <p:sp>
        <p:nvSpPr>
          <p:cNvPr id="13" name="TextovéPole 12"/>
          <p:cNvSpPr txBox="1"/>
          <p:nvPr/>
        </p:nvSpPr>
        <p:spPr>
          <a:xfrm>
            <a:off x="8327405" y="2372713"/>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b="1" dirty="0" err="1" smtClean="0">
                <a:solidFill>
                  <a:schemeClr val="accent2"/>
                </a:solidFill>
                <a:latin typeface="Courier New" panose="02070309020205020404" pitchFamily="49" charset="0"/>
                <a:cs typeface="Courier New" panose="02070309020205020404" pitchFamily="49" charset="0"/>
              </a:rPr>
              <a:t>Serial.print</a:t>
            </a:r>
            <a:r>
              <a:rPr lang="en-US" dirty="0" smtClean="0">
                <a:solidFill>
                  <a:srgbClr val="00B0F0"/>
                </a:solidFill>
                <a:latin typeface="Courier New" panose="02070309020205020404" pitchFamily="49" charset="0"/>
                <a:cs typeface="Courier New" panose="02070309020205020404" pitchFamily="49" charset="0"/>
              </a:rPr>
              <a:t> </a:t>
            </a:r>
            <a:r>
              <a:rPr lang="en-US" dirty="0" smtClean="0">
                <a:solidFill>
                  <a:schemeClr val="tx1"/>
                </a:solidFill>
                <a:latin typeface="Courier New" panose="02070309020205020404" pitchFamily="49" charset="0"/>
                <a:cs typeface="Courier New" panose="02070309020205020404" pitchFamily="49" charset="0"/>
              </a:rPr>
              <a:t>(data);</a:t>
            </a:r>
            <a:endParaRPr lang="cs-CZ" dirty="0">
              <a:solidFill>
                <a:schemeClr val="tx1"/>
              </a:solidFill>
              <a:latin typeface="Courier New" panose="02070309020205020404" pitchFamily="49" charset="0"/>
              <a:cs typeface="Courier New" panose="02070309020205020404" pitchFamily="49" charset="0"/>
            </a:endParaRPr>
          </a:p>
        </p:txBody>
      </p:sp>
      <p:sp>
        <p:nvSpPr>
          <p:cNvPr id="14" name="TextovéPole 13"/>
          <p:cNvSpPr txBox="1"/>
          <p:nvPr/>
        </p:nvSpPr>
        <p:spPr>
          <a:xfrm>
            <a:off x="1161557" y="5542955"/>
            <a:ext cx="2252540"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b="1" dirty="0" err="1">
                <a:solidFill>
                  <a:srgbClr val="00B0F0"/>
                </a:solidFill>
                <a:latin typeface="Courier New" panose="02070309020205020404" pitchFamily="49" charset="0"/>
                <a:cs typeface="Courier New" panose="02070309020205020404" pitchFamily="49" charset="0"/>
              </a:rPr>
              <a:t>i</a:t>
            </a:r>
            <a:r>
              <a:rPr lang="cs-CZ" b="1" dirty="0" err="1" smtClean="0">
                <a:solidFill>
                  <a:srgbClr val="3A92B2"/>
                </a:solidFill>
                <a:latin typeface="Courier New" panose="02070309020205020404" pitchFamily="49" charset="0"/>
                <a:cs typeface="Courier New" panose="02070309020205020404" pitchFamily="49" charset="0"/>
              </a:rPr>
              <a:t>nt</a:t>
            </a:r>
            <a:r>
              <a:rPr lang="cs-CZ" b="1" dirty="0" smtClean="0">
                <a:solidFill>
                  <a:srgbClr val="00B0F0"/>
                </a:solidFill>
                <a:latin typeface="Courier New" panose="02070309020205020404" pitchFamily="49" charset="0"/>
                <a:cs typeface="Courier New" panose="02070309020205020404" pitchFamily="49" charset="0"/>
              </a:rPr>
              <a:t> </a:t>
            </a:r>
            <a:r>
              <a:rPr lang="cs-CZ" dirty="0" err="1" smtClean="0">
                <a:solidFill>
                  <a:schemeClr val="tx1"/>
                </a:solidFill>
                <a:latin typeface="Courier New" panose="02070309020205020404" pitchFamily="49" charset="0"/>
                <a:cs typeface="Courier New" panose="02070309020205020404" pitchFamily="49" charset="0"/>
              </a:rPr>
              <a:t>ledPi</a:t>
            </a:r>
            <a:r>
              <a:rPr lang="en-US" dirty="0" smtClean="0">
                <a:solidFill>
                  <a:schemeClr val="tx1"/>
                </a:solidFill>
                <a:latin typeface="Courier New" panose="02070309020205020404" pitchFamily="49" charset="0"/>
                <a:cs typeface="Courier New" panose="02070309020205020404" pitchFamily="49" charset="0"/>
              </a:rPr>
              <a:t>n</a:t>
            </a:r>
            <a:r>
              <a:rPr lang="cs-CZ" dirty="0" smtClean="0">
                <a:solidFill>
                  <a:schemeClr val="tx1"/>
                </a:solidFill>
                <a:latin typeface="Courier New" panose="02070309020205020404" pitchFamily="49" charset="0"/>
                <a:cs typeface="Courier New" panose="02070309020205020404" pitchFamily="49" charset="0"/>
              </a:rPr>
              <a:t> = 2</a:t>
            </a:r>
            <a:r>
              <a:rPr lang="en-US" dirty="0" smtClean="0">
                <a:solidFill>
                  <a:schemeClr val="tx1"/>
                </a:solidFill>
                <a:latin typeface="Courier New" panose="02070309020205020404" pitchFamily="49" charset="0"/>
                <a:cs typeface="Courier New" panose="02070309020205020404" pitchFamily="49" charset="0"/>
              </a:rPr>
              <a:t>;</a:t>
            </a:r>
            <a:endParaRPr lang="cs-CZ"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573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Zástupný symbol pro obsah 3"/>
          <p:cNvPicPr>
            <a:picLocks noGrp="1" noChangeAspect="1"/>
          </p:cNvPicPr>
          <p:nvPr>
            <p:ph idx="1"/>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49917" y="16622"/>
            <a:ext cx="5879592" cy="6841378"/>
          </a:xfr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pic>
        <p:nvPicPr>
          <p:cNvPr id="5" name="Obrázek 4"/>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tretch>
            <a:fillRect/>
          </a:stretch>
        </p:blipFill>
        <p:spPr>
          <a:xfrm>
            <a:off x="6612973" y="16622"/>
            <a:ext cx="4749971" cy="6858000"/>
          </a:xfrm>
          <a:prstGeom prst="rect">
            <a:avLst/>
          </a:prstGeom>
        </p:spPr>
      </p:pic>
      <p:sp>
        <p:nvSpPr>
          <p:cNvPr id="15" name="TextovéPole 14"/>
          <p:cNvSpPr txBox="1"/>
          <p:nvPr/>
        </p:nvSpPr>
        <p:spPr>
          <a:xfrm>
            <a:off x="4664006" y="1907721"/>
            <a:ext cx="2941831" cy="92333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endParaRPr lang="cs-CZ" b="1" dirty="0" smtClean="0">
              <a:solidFill>
                <a:srgbClr val="C00000"/>
              </a:solidFill>
              <a:latin typeface="Courier New" panose="02070309020205020404" pitchFamily="49" charset="0"/>
              <a:cs typeface="Courier New" panose="02070309020205020404" pitchFamily="49" charset="0"/>
            </a:endParaRPr>
          </a:p>
          <a:p>
            <a:pPr algn="ctr"/>
            <a:r>
              <a:rPr lang="cs-CZ" b="1" dirty="0" smtClean="0">
                <a:solidFill>
                  <a:srgbClr val="EF8001"/>
                </a:solidFill>
                <a:latin typeface="Courier New" panose="02070309020205020404" pitchFamily="49" charset="0"/>
                <a:cs typeface="Courier New" panose="02070309020205020404" pitchFamily="49" charset="0"/>
              </a:rPr>
              <a:t>HLAVNÍ PROGRAM</a:t>
            </a:r>
          </a:p>
          <a:p>
            <a:endParaRPr lang="cs-CZ" dirty="0">
              <a:solidFill>
                <a:srgbClr val="C00000"/>
              </a:solidFill>
              <a:latin typeface="Courier New" panose="02070309020205020404" pitchFamily="49" charset="0"/>
              <a:cs typeface="Courier New" panose="02070309020205020404" pitchFamily="49" charset="0"/>
            </a:endParaRPr>
          </a:p>
        </p:txBody>
      </p:sp>
      <p:sp>
        <p:nvSpPr>
          <p:cNvPr id="17" name="TextovéPole 16"/>
          <p:cNvSpPr txBox="1"/>
          <p:nvPr/>
        </p:nvSpPr>
        <p:spPr>
          <a:xfrm>
            <a:off x="914355" y="1907721"/>
            <a:ext cx="2528256" cy="9233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cs-CZ" b="1" dirty="0" smtClean="0">
              <a:solidFill>
                <a:srgbClr val="3A92B2"/>
              </a:solidFill>
              <a:latin typeface="Courier New" panose="02070309020205020404" pitchFamily="49" charset="0"/>
              <a:cs typeface="Courier New" panose="02070309020205020404" pitchFamily="49" charset="0"/>
            </a:endParaRPr>
          </a:p>
          <a:p>
            <a:pPr algn="ctr"/>
            <a:r>
              <a:rPr lang="cs-CZ" b="1" dirty="0" smtClean="0">
                <a:solidFill>
                  <a:srgbClr val="3A92B2"/>
                </a:solidFill>
                <a:latin typeface="Courier New" panose="02070309020205020404" pitchFamily="49" charset="0"/>
                <a:cs typeface="Courier New" panose="02070309020205020404" pitchFamily="49" charset="0"/>
              </a:rPr>
              <a:t>Režim GPS</a:t>
            </a:r>
          </a:p>
          <a:p>
            <a:endParaRPr lang="cs-CZ" b="1" dirty="0">
              <a:solidFill>
                <a:srgbClr val="3A92B2"/>
              </a:solidFill>
              <a:latin typeface="Courier New" panose="02070309020205020404" pitchFamily="49" charset="0"/>
              <a:cs typeface="Courier New" panose="02070309020205020404" pitchFamily="49" charset="0"/>
            </a:endParaRPr>
          </a:p>
        </p:txBody>
      </p:sp>
      <p:sp>
        <p:nvSpPr>
          <p:cNvPr id="18" name="TextovéPole 17"/>
          <p:cNvSpPr txBox="1"/>
          <p:nvPr/>
        </p:nvSpPr>
        <p:spPr>
          <a:xfrm>
            <a:off x="8834688" y="1906672"/>
            <a:ext cx="2528256" cy="9233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b="1" dirty="0" smtClean="0">
              <a:solidFill>
                <a:srgbClr val="3A92B2"/>
              </a:solidFill>
              <a:latin typeface="Courier New" panose="02070309020205020404" pitchFamily="49" charset="0"/>
              <a:cs typeface="Courier New" panose="02070309020205020404" pitchFamily="49" charset="0"/>
            </a:endParaRPr>
          </a:p>
          <a:p>
            <a:pPr algn="ctr"/>
            <a:r>
              <a:rPr lang="cs-CZ" b="1" dirty="0" smtClean="0">
                <a:solidFill>
                  <a:srgbClr val="3A92B2"/>
                </a:solidFill>
                <a:latin typeface="Courier New" panose="02070309020205020404" pitchFamily="49" charset="0"/>
                <a:cs typeface="Courier New" panose="02070309020205020404" pitchFamily="49" charset="0"/>
              </a:rPr>
              <a:t>Režim GSM</a:t>
            </a:r>
          </a:p>
          <a:p>
            <a:pPr algn="ctr"/>
            <a:endParaRPr lang="cs-CZ" b="1" dirty="0">
              <a:solidFill>
                <a:srgbClr val="3A92B2"/>
              </a:solidFill>
              <a:latin typeface="Courier New" panose="02070309020205020404" pitchFamily="49" charset="0"/>
              <a:cs typeface="Courier New" panose="02070309020205020404" pitchFamily="49" charset="0"/>
            </a:endParaRPr>
          </a:p>
        </p:txBody>
      </p:sp>
      <p:sp>
        <p:nvSpPr>
          <p:cNvPr id="19" name="TextovéPole 18"/>
          <p:cNvSpPr txBox="1"/>
          <p:nvPr/>
        </p:nvSpPr>
        <p:spPr>
          <a:xfrm>
            <a:off x="4664005" y="1425984"/>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Čtení příchozích dat</a:t>
            </a:r>
            <a:endParaRPr lang="cs-CZ" b="1" dirty="0">
              <a:solidFill>
                <a:schemeClr val="tx1"/>
              </a:solidFill>
              <a:latin typeface="Courier New" panose="02070309020205020404" pitchFamily="49" charset="0"/>
              <a:cs typeface="Courier New" panose="02070309020205020404" pitchFamily="49" charset="0"/>
            </a:endParaRPr>
          </a:p>
        </p:txBody>
      </p:sp>
      <p:sp>
        <p:nvSpPr>
          <p:cNvPr id="20" name="TextovéPole 19"/>
          <p:cNvSpPr txBox="1"/>
          <p:nvPr/>
        </p:nvSpPr>
        <p:spPr>
          <a:xfrm>
            <a:off x="8834688" y="2943456"/>
            <a:ext cx="2528256"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Odeslání SMS</a:t>
            </a:r>
            <a:endParaRPr lang="cs-CZ" b="1" dirty="0">
              <a:solidFill>
                <a:schemeClr val="tx1"/>
              </a:solidFill>
              <a:latin typeface="Courier New" panose="02070309020205020404" pitchFamily="49" charset="0"/>
              <a:cs typeface="Courier New" panose="02070309020205020404" pitchFamily="49" charset="0"/>
            </a:endParaRPr>
          </a:p>
        </p:txBody>
      </p:sp>
      <p:sp>
        <p:nvSpPr>
          <p:cNvPr id="21" name="TextovéPole 20"/>
          <p:cNvSpPr txBox="1"/>
          <p:nvPr/>
        </p:nvSpPr>
        <p:spPr>
          <a:xfrm>
            <a:off x="914355" y="2943456"/>
            <a:ext cx="2528256"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Obsluha přerušení</a:t>
            </a:r>
            <a:endParaRPr lang="cs-CZ" b="1" dirty="0">
              <a:solidFill>
                <a:schemeClr val="tx1"/>
              </a:solidFill>
              <a:latin typeface="Courier New" panose="02070309020205020404" pitchFamily="49" charset="0"/>
              <a:cs typeface="Courier New" panose="02070309020205020404" pitchFamily="49" charset="0"/>
            </a:endParaRPr>
          </a:p>
        </p:txBody>
      </p:sp>
      <p:sp>
        <p:nvSpPr>
          <p:cNvPr id="22" name="TextovéPole 21"/>
          <p:cNvSpPr txBox="1"/>
          <p:nvPr/>
        </p:nvSpPr>
        <p:spPr>
          <a:xfrm>
            <a:off x="914355" y="3425193"/>
            <a:ext cx="2528257"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Zpracování dat</a:t>
            </a:r>
            <a:endParaRPr lang="cs-CZ" b="1" dirty="0">
              <a:solidFill>
                <a:schemeClr val="tx1"/>
              </a:solidFill>
              <a:latin typeface="Courier New" panose="02070309020205020404" pitchFamily="49" charset="0"/>
              <a:cs typeface="Courier New" panose="02070309020205020404" pitchFamily="49" charset="0"/>
            </a:endParaRPr>
          </a:p>
        </p:txBody>
      </p:sp>
      <p:sp>
        <p:nvSpPr>
          <p:cNvPr id="24" name="TextovéPole 23"/>
          <p:cNvSpPr txBox="1"/>
          <p:nvPr/>
        </p:nvSpPr>
        <p:spPr>
          <a:xfrm>
            <a:off x="914354" y="3906930"/>
            <a:ext cx="2528257"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Validace dat</a:t>
            </a:r>
            <a:endParaRPr lang="cs-CZ" b="1" dirty="0">
              <a:solidFill>
                <a:schemeClr val="tx1"/>
              </a:solidFill>
              <a:latin typeface="Courier New" panose="02070309020205020404" pitchFamily="49" charset="0"/>
              <a:cs typeface="Courier New" panose="02070309020205020404" pitchFamily="49" charset="0"/>
            </a:endParaRPr>
          </a:p>
        </p:txBody>
      </p:sp>
      <p:sp>
        <p:nvSpPr>
          <p:cNvPr id="25" name="TextovéPole 24"/>
          <p:cNvSpPr txBox="1"/>
          <p:nvPr/>
        </p:nvSpPr>
        <p:spPr>
          <a:xfrm>
            <a:off x="914353" y="4394163"/>
            <a:ext cx="2528257"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Přepočet souřadnic</a:t>
            </a:r>
            <a:endParaRPr lang="cs-CZ" b="1" dirty="0">
              <a:solidFill>
                <a:schemeClr val="tx1"/>
              </a:solidFill>
              <a:latin typeface="Courier New" panose="02070309020205020404" pitchFamily="49" charset="0"/>
              <a:cs typeface="Courier New" panose="02070309020205020404" pitchFamily="49" charset="0"/>
            </a:endParaRPr>
          </a:p>
        </p:txBody>
      </p:sp>
      <p:sp>
        <p:nvSpPr>
          <p:cNvPr id="26" name="TextovéPole 25"/>
          <p:cNvSpPr txBox="1"/>
          <p:nvPr/>
        </p:nvSpPr>
        <p:spPr>
          <a:xfrm>
            <a:off x="4664006" y="2943456"/>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Kontrola zacyklení</a:t>
            </a:r>
            <a:endParaRPr lang="cs-CZ" b="1" dirty="0">
              <a:solidFill>
                <a:schemeClr val="tx1"/>
              </a:solidFill>
              <a:latin typeface="Courier New" panose="02070309020205020404" pitchFamily="49" charset="0"/>
              <a:cs typeface="Courier New" panose="02070309020205020404" pitchFamily="49" charset="0"/>
            </a:endParaRPr>
          </a:p>
        </p:txBody>
      </p:sp>
      <p:sp>
        <p:nvSpPr>
          <p:cNvPr id="27" name="TextovéPole 26"/>
          <p:cNvSpPr txBox="1"/>
          <p:nvPr/>
        </p:nvSpPr>
        <p:spPr>
          <a:xfrm>
            <a:off x="4664002" y="3427587"/>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Kontrola chyb</a:t>
            </a:r>
            <a:endParaRPr lang="cs-CZ" b="1" dirty="0">
              <a:solidFill>
                <a:schemeClr val="tx1"/>
              </a:solidFill>
              <a:latin typeface="Courier New" panose="02070309020205020404" pitchFamily="49" charset="0"/>
              <a:cs typeface="Courier New" panose="02070309020205020404" pitchFamily="49" charset="0"/>
            </a:endParaRPr>
          </a:p>
        </p:txBody>
      </p:sp>
      <p:sp>
        <p:nvSpPr>
          <p:cNvPr id="28" name="TextovéPole 27"/>
          <p:cNvSpPr txBox="1"/>
          <p:nvPr/>
        </p:nvSpPr>
        <p:spPr>
          <a:xfrm>
            <a:off x="4664004" y="3907149"/>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Přepínání režimů</a:t>
            </a:r>
            <a:endParaRPr lang="cs-CZ" b="1" dirty="0">
              <a:solidFill>
                <a:schemeClr val="tx1"/>
              </a:solidFill>
              <a:latin typeface="Courier New" panose="02070309020205020404" pitchFamily="49" charset="0"/>
              <a:cs typeface="Courier New" panose="02070309020205020404" pitchFamily="49" charset="0"/>
            </a:endParaRPr>
          </a:p>
        </p:txBody>
      </p:sp>
      <p:sp>
        <p:nvSpPr>
          <p:cNvPr id="29" name="TextovéPole 28"/>
          <p:cNvSpPr txBox="1"/>
          <p:nvPr/>
        </p:nvSpPr>
        <p:spPr>
          <a:xfrm>
            <a:off x="8827229" y="3425193"/>
            <a:ext cx="2528256"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Čtení SMS</a:t>
            </a:r>
            <a:endParaRPr lang="cs-CZ" b="1" dirty="0">
              <a:solidFill>
                <a:schemeClr val="tx1"/>
              </a:solidFill>
              <a:latin typeface="Courier New" panose="02070309020205020404" pitchFamily="49" charset="0"/>
              <a:cs typeface="Courier New" panose="02070309020205020404" pitchFamily="49" charset="0"/>
            </a:endParaRPr>
          </a:p>
        </p:txBody>
      </p:sp>
      <p:sp>
        <p:nvSpPr>
          <p:cNvPr id="30" name="TextovéPole 29"/>
          <p:cNvSpPr txBox="1"/>
          <p:nvPr/>
        </p:nvSpPr>
        <p:spPr>
          <a:xfrm>
            <a:off x="8834688" y="3906930"/>
            <a:ext cx="2528256"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Vykonávání SMS požadavků</a:t>
            </a:r>
            <a:endParaRPr lang="cs-CZ" b="1" dirty="0">
              <a:solidFill>
                <a:schemeClr val="tx1"/>
              </a:solidFill>
              <a:latin typeface="Courier New" panose="02070309020205020404" pitchFamily="49" charset="0"/>
              <a:cs typeface="Courier New" panose="02070309020205020404" pitchFamily="49" charset="0"/>
            </a:endParaRPr>
          </a:p>
        </p:txBody>
      </p:sp>
      <p:sp>
        <p:nvSpPr>
          <p:cNvPr id="31" name="TextovéPole 30"/>
          <p:cNvSpPr txBox="1"/>
          <p:nvPr/>
        </p:nvSpPr>
        <p:spPr>
          <a:xfrm>
            <a:off x="8827229" y="4665048"/>
            <a:ext cx="2528256"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Ověření totožnosti</a:t>
            </a:r>
            <a:endParaRPr lang="cs-CZ" b="1" dirty="0">
              <a:solidFill>
                <a:schemeClr val="tx1"/>
              </a:solidFill>
              <a:latin typeface="Courier New" panose="02070309020205020404" pitchFamily="49" charset="0"/>
              <a:cs typeface="Courier New" panose="02070309020205020404" pitchFamily="49" charset="0"/>
            </a:endParaRPr>
          </a:p>
        </p:txBody>
      </p:sp>
      <p:sp>
        <p:nvSpPr>
          <p:cNvPr id="32" name="TextovéPole 31"/>
          <p:cNvSpPr txBox="1"/>
          <p:nvPr/>
        </p:nvSpPr>
        <p:spPr>
          <a:xfrm>
            <a:off x="3008170" y="260934"/>
            <a:ext cx="2941831" cy="923330"/>
          </a:xfrm>
          <a:prstGeom prst="rect">
            <a:avLst/>
          </a:prstGeom>
          <a:ln/>
        </p:spPr>
        <p:style>
          <a:lnRef idx="3">
            <a:schemeClr val="lt1"/>
          </a:lnRef>
          <a:fillRef idx="1">
            <a:schemeClr val="accent4"/>
          </a:fillRef>
          <a:effectRef idx="1">
            <a:schemeClr val="accent4"/>
          </a:effectRef>
          <a:fontRef idx="minor">
            <a:schemeClr val="lt1"/>
          </a:fontRef>
        </p:style>
        <p:txBody>
          <a:bodyPr wrap="square" rtlCol="0" anchor="ctr">
            <a:spAutoFit/>
          </a:bodyPr>
          <a:lstStyle/>
          <a:p>
            <a:endParaRPr lang="cs-CZ" b="1" dirty="0" smtClean="0">
              <a:solidFill>
                <a:schemeClr val="tx1"/>
              </a:solidFill>
              <a:latin typeface="Courier New" panose="02070309020205020404" pitchFamily="49" charset="0"/>
              <a:cs typeface="Courier New" panose="02070309020205020404" pitchFamily="49" charset="0"/>
            </a:endParaRPr>
          </a:p>
          <a:p>
            <a:pPr algn="ctr"/>
            <a:r>
              <a:rPr lang="cs-CZ" b="1" dirty="0" smtClean="0">
                <a:solidFill>
                  <a:schemeClr val="tx1"/>
                </a:solidFill>
                <a:latin typeface="Courier New" panose="02070309020205020404" pitchFamily="49" charset="0"/>
                <a:cs typeface="Courier New" panose="02070309020205020404" pitchFamily="49" charset="0"/>
              </a:rPr>
              <a:t>GPS/GSM/GPRS</a:t>
            </a:r>
          </a:p>
          <a:p>
            <a:endParaRPr lang="cs-CZ" dirty="0">
              <a:solidFill>
                <a:schemeClr val="tx1"/>
              </a:solidFill>
              <a:latin typeface="Courier New" panose="02070309020205020404" pitchFamily="49" charset="0"/>
              <a:cs typeface="Courier New" panose="02070309020205020404" pitchFamily="49" charset="0"/>
            </a:endParaRPr>
          </a:p>
        </p:txBody>
      </p:sp>
      <p:sp>
        <p:nvSpPr>
          <p:cNvPr id="33" name="TextovéPole 32"/>
          <p:cNvSpPr txBox="1"/>
          <p:nvPr/>
        </p:nvSpPr>
        <p:spPr>
          <a:xfrm>
            <a:off x="6238298" y="252576"/>
            <a:ext cx="2941831" cy="923330"/>
          </a:xfrm>
          <a:prstGeom prst="rect">
            <a:avLst/>
          </a:prstGeom>
          <a:ln/>
        </p:spPr>
        <p:style>
          <a:lnRef idx="3">
            <a:schemeClr val="lt1"/>
          </a:lnRef>
          <a:fillRef idx="1">
            <a:schemeClr val="accent4"/>
          </a:fillRef>
          <a:effectRef idx="1">
            <a:schemeClr val="accent4"/>
          </a:effectRef>
          <a:fontRef idx="minor">
            <a:schemeClr val="lt1"/>
          </a:fontRef>
        </p:style>
        <p:txBody>
          <a:bodyPr wrap="square" rtlCol="0" anchor="ctr">
            <a:spAutoFit/>
          </a:bodyPr>
          <a:lstStyle/>
          <a:p>
            <a:endParaRPr lang="cs-CZ" b="1" dirty="0" smtClean="0">
              <a:solidFill>
                <a:schemeClr val="tx1"/>
              </a:solidFill>
              <a:latin typeface="Courier New" panose="02070309020205020404" pitchFamily="49" charset="0"/>
              <a:cs typeface="Courier New" panose="02070309020205020404" pitchFamily="49" charset="0"/>
            </a:endParaRPr>
          </a:p>
          <a:p>
            <a:pPr algn="ctr"/>
            <a:r>
              <a:rPr lang="cs-CZ" b="1" dirty="0" smtClean="0">
                <a:solidFill>
                  <a:schemeClr val="tx1"/>
                </a:solidFill>
                <a:latin typeface="Courier New" panose="02070309020205020404" pitchFamily="49" charset="0"/>
                <a:cs typeface="Courier New" panose="02070309020205020404" pitchFamily="49" charset="0"/>
              </a:rPr>
              <a:t>Senzor pohybu</a:t>
            </a:r>
          </a:p>
          <a:p>
            <a:endParaRPr lang="cs-CZ" dirty="0">
              <a:solidFill>
                <a:schemeClr val="tx1"/>
              </a:solidFill>
              <a:latin typeface="Courier New" panose="02070309020205020404" pitchFamily="49" charset="0"/>
              <a:cs typeface="Courier New" panose="02070309020205020404" pitchFamily="49" charset="0"/>
            </a:endParaRPr>
          </a:p>
        </p:txBody>
      </p:sp>
      <p:sp>
        <p:nvSpPr>
          <p:cNvPr id="34" name="TextovéPole 33"/>
          <p:cNvSpPr txBox="1"/>
          <p:nvPr/>
        </p:nvSpPr>
        <p:spPr>
          <a:xfrm>
            <a:off x="4664002" y="4393455"/>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Fixace senzoru</a:t>
            </a:r>
            <a:endParaRPr lang="cs-CZ" b="1" dirty="0">
              <a:solidFill>
                <a:schemeClr val="tx1"/>
              </a:solidFill>
              <a:latin typeface="Courier New" panose="02070309020205020404" pitchFamily="49" charset="0"/>
              <a:cs typeface="Courier New" panose="02070309020205020404" pitchFamily="49" charset="0"/>
            </a:endParaRPr>
          </a:p>
        </p:txBody>
      </p:sp>
      <p:sp>
        <p:nvSpPr>
          <p:cNvPr id="35" name="TextovéPole 34"/>
          <p:cNvSpPr txBox="1"/>
          <p:nvPr/>
        </p:nvSpPr>
        <p:spPr>
          <a:xfrm>
            <a:off x="4647041" y="4879761"/>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Komunikace s PC</a:t>
            </a:r>
            <a:endParaRPr lang="cs-CZ" b="1" dirty="0">
              <a:solidFill>
                <a:schemeClr val="tx1"/>
              </a:solidFill>
              <a:latin typeface="Courier New" panose="02070309020205020404" pitchFamily="49" charset="0"/>
              <a:cs typeface="Courier New" panose="02070309020205020404" pitchFamily="49" charset="0"/>
            </a:endParaRPr>
          </a:p>
        </p:txBody>
      </p:sp>
      <p:sp>
        <p:nvSpPr>
          <p:cNvPr id="36" name="TextovéPole 35"/>
          <p:cNvSpPr txBox="1"/>
          <p:nvPr/>
        </p:nvSpPr>
        <p:spPr>
          <a:xfrm>
            <a:off x="4647041" y="5359323"/>
            <a:ext cx="2941831"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Komunikace mezi režimy</a:t>
            </a:r>
            <a:endParaRPr lang="cs-CZ" b="1" dirty="0">
              <a:solidFill>
                <a:schemeClr val="tx1"/>
              </a:solidFill>
              <a:latin typeface="Courier New" panose="02070309020205020404" pitchFamily="49" charset="0"/>
              <a:cs typeface="Courier New" panose="02070309020205020404" pitchFamily="49" charset="0"/>
            </a:endParaRPr>
          </a:p>
        </p:txBody>
      </p:sp>
      <p:sp>
        <p:nvSpPr>
          <p:cNvPr id="37" name="TextovéPole 36"/>
          <p:cNvSpPr txBox="1"/>
          <p:nvPr/>
        </p:nvSpPr>
        <p:spPr>
          <a:xfrm>
            <a:off x="4647040" y="6115884"/>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Řízení hardware</a:t>
            </a:r>
            <a:endParaRPr lang="cs-CZ" b="1" dirty="0">
              <a:solidFill>
                <a:schemeClr val="tx1"/>
              </a:solidFill>
              <a:latin typeface="Courier New" panose="02070309020205020404" pitchFamily="49" charset="0"/>
              <a:cs typeface="Courier New" panose="02070309020205020404" pitchFamily="49" charset="0"/>
            </a:endParaRPr>
          </a:p>
        </p:txBody>
      </p:sp>
      <p:cxnSp>
        <p:nvCxnSpPr>
          <p:cNvPr id="10" name="Přímá spojnice se šipkou 9"/>
          <p:cNvCxnSpPr/>
          <p:nvPr/>
        </p:nvCxnSpPr>
        <p:spPr>
          <a:xfrm>
            <a:off x="3442610" y="2368337"/>
            <a:ext cx="1204430"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38" name="Přímá spojnice se šipkou 37"/>
          <p:cNvCxnSpPr/>
          <p:nvPr/>
        </p:nvCxnSpPr>
        <p:spPr>
          <a:xfrm>
            <a:off x="7622799" y="2368337"/>
            <a:ext cx="1204430"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8512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4" grpId="0" animBg="1"/>
      <p:bldP spid="35" grpId="0" animBg="1"/>
      <p:bldP spid="36"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áze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
            <a:ext cx="12192000" cy="6857999"/>
          </a:xfrm>
          <a:prstGeom prst="rect">
            <a:avLst/>
          </a:prstGeom>
        </p:spPr>
      </p:pic>
      <p:pic>
        <p:nvPicPr>
          <p:cNvPr id="7" name="Obrázek 6"/>
          <p:cNvPicPr>
            <a:picLocks noChangeAspect="1"/>
          </p:cNvPicPr>
          <p:nvPr/>
        </p:nvPicPr>
        <p:blipFill>
          <a:blip r:embed="rId4">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tretch>
            <a:fillRect/>
          </a:stretch>
        </p:blipFill>
        <p:spPr>
          <a:xfrm>
            <a:off x="-1" y="1"/>
            <a:ext cx="12191999" cy="6857999"/>
          </a:xfrm>
          <a:prstGeom prst="rect">
            <a:avLst/>
          </a:prstGeom>
        </p:spPr>
      </p:pic>
      <p:pic>
        <p:nvPicPr>
          <p:cNvPr id="13" name="Obrázek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2" name="Obrázek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7874" y="-1"/>
            <a:ext cx="9144000" cy="6858000"/>
          </a:xfrm>
          <a:prstGeom prst="rect">
            <a:avLst/>
          </a:prstGeom>
        </p:spPr>
      </p:pic>
      <p:pic>
        <p:nvPicPr>
          <p:cNvPr id="3" name="Obrázek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97874" y="-693683"/>
            <a:ext cx="9144000" cy="6858000"/>
          </a:xfrm>
          <a:prstGeom prst="rect">
            <a:avLst/>
          </a:prstGeom>
        </p:spPr>
      </p:pic>
      <p:pic>
        <p:nvPicPr>
          <p:cNvPr id="4" name="Obrázek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7491" y="-1589252"/>
            <a:ext cx="12689489" cy="9517116"/>
          </a:xfrm>
          <a:prstGeom prst="rect">
            <a:avLst/>
          </a:prstGeom>
        </p:spPr>
      </p:pic>
      <p:pic>
        <p:nvPicPr>
          <p:cNvPr id="5" name="Obrázek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68227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e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541833" cy="6858000"/>
          </a:xfrm>
          <a:prstGeom prst="rect">
            <a:avLst/>
          </a:prstGeom>
        </p:spPr>
      </p:pic>
      <p:sp>
        <p:nvSpPr>
          <p:cNvPr id="4" name="Nadpis 3"/>
          <p:cNvSpPr>
            <a:spLocks noGrp="1"/>
          </p:cNvSpPr>
          <p:nvPr>
            <p:ph type="title"/>
          </p:nvPr>
        </p:nvSpPr>
        <p:spPr/>
        <p:txBody>
          <a:bodyPr/>
          <a:lstStyle/>
          <a:p>
            <a:r>
              <a:rPr lang="cs-CZ" dirty="0" smtClean="0"/>
              <a:t>Děkuji za pozornost</a:t>
            </a:r>
            <a:endParaRPr lang="cs-CZ" dirty="0"/>
          </a:p>
        </p:txBody>
      </p:sp>
      <p:sp>
        <p:nvSpPr>
          <p:cNvPr id="5" name="Zástupný symbol pro text 4"/>
          <p:cNvSpPr>
            <a:spLocks noGrp="1"/>
          </p:cNvSpPr>
          <p:nvPr>
            <p:ph type="body" idx="1"/>
          </p:nvPr>
        </p:nvSpPr>
        <p:spPr/>
        <p:txBody>
          <a:bodyPr/>
          <a:lstStyle/>
          <a:p>
            <a:r>
              <a:rPr lang="cs-CZ" dirty="0" smtClean="0"/>
              <a:t>Tomáš Moravec</a:t>
            </a:r>
            <a:endParaRPr lang="cs-CZ" dirty="0"/>
          </a:p>
        </p:txBody>
      </p:sp>
      <p:pic>
        <p:nvPicPr>
          <p:cNvPr id="7" name="Obráze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4500" y="509895"/>
            <a:ext cx="2871982" cy="2399685"/>
          </a:xfrm>
          <a:prstGeom prst="rect">
            <a:avLst/>
          </a:prstGeom>
        </p:spPr>
      </p:pic>
    </p:spTree>
    <p:extLst>
      <p:ext uri="{BB962C8B-B14F-4D97-AF65-F5344CB8AC3E}">
        <p14:creationId xmlns:p14="http://schemas.microsoft.com/office/powerpoint/2010/main" val="301300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TotalTime>
  <Words>800</Words>
  <Application>Microsoft Office PowerPoint</Application>
  <PresentationFormat>Širokoúhlá obrazovka</PresentationFormat>
  <Paragraphs>99</Paragraphs>
  <Slides>7</Slides>
  <Notes>7</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7</vt:i4>
      </vt:variant>
    </vt:vector>
  </HeadingPairs>
  <TitlesOfParts>
    <vt:vector size="12" baseType="lpstr">
      <vt:lpstr>Arial</vt:lpstr>
      <vt:lpstr>Calibri</vt:lpstr>
      <vt:lpstr>Calibri Light</vt:lpstr>
      <vt:lpstr>Courier New</vt:lpstr>
      <vt:lpstr>Motiv Office</vt:lpstr>
      <vt:lpstr>Prezentace aplikace PowerPoint</vt:lpstr>
      <vt:lpstr>Prezentace aplikace PowerPoint</vt:lpstr>
      <vt:lpstr>Blokové zapojení</vt:lpstr>
      <vt:lpstr>Programovací jazyk Wiring</vt:lpstr>
      <vt:lpstr>Prezentace aplikace PowerPoint</vt:lpstr>
      <vt:lpstr>Prezentace aplikace PowerPoint</vt:lpstr>
      <vt:lpstr>Děkuji za pozornost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Koncept nízkonákladového sledovacího zařízení pro osobní automobily</dc:title>
  <dc:creator>Tomáš Moravec</dc:creator>
  <cp:lastModifiedBy>Tomáš Moravec</cp:lastModifiedBy>
  <cp:revision>159</cp:revision>
  <dcterms:created xsi:type="dcterms:W3CDTF">2016-03-09T23:06:00Z</dcterms:created>
  <dcterms:modified xsi:type="dcterms:W3CDTF">2016-04-14T12:11:50Z</dcterms:modified>
</cp:coreProperties>
</file>